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EEFE"/>
    <a:srgbClr val="96EAFE"/>
    <a:srgbClr val="7C5989"/>
    <a:srgbClr val="000066"/>
    <a:srgbClr val="333399"/>
    <a:srgbClr val="FFFFFF"/>
    <a:srgbClr val="336699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4" autoAdjust="0"/>
  </p:normalViewPr>
  <p:slideViewPr>
    <p:cSldViewPr>
      <p:cViewPr varScale="1">
        <p:scale>
          <a:sx n="78" d="100"/>
          <a:sy n="78" d="100"/>
        </p:scale>
        <p:origin x="-84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F60D5A-104B-4174-96D1-6369E4DF5999}" type="doc">
      <dgm:prSet loTypeId="urn:microsoft.com/office/officeart/2005/8/layout/process2" loCatId="process" qsTypeId="urn:microsoft.com/office/officeart/2005/8/quickstyle/simple1" qsCatId="simple" csTypeId="urn:microsoft.com/office/officeart/2005/8/colors/accent4_3" csCatId="accent4" phldr="1"/>
      <dgm:spPr/>
    </dgm:pt>
    <dgm:pt modelId="{EC294875-5D7C-4653-A8F6-08D60832C34A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Should be </a:t>
          </a:r>
          <a:r>
            <a:rPr lang="en-US" dirty="0" err="1" smtClean="0"/>
            <a:t>concious</a:t>
          </a:r>
          <a:r>
            <a:rPr lang="en-US" dirty="0" smtClean="0"/>
            <a:t> of benefits</a:t>
          </a:r>
        </a:p>
        <a:p>
          <a:pPr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43DDEC9A-BB14-4693-A7B2-44AE91C8CC44}" type="parTrans" cxnId="{083E4B9F-C992-4A8E-AC75-84A2845925F2}">
      <dgm:prSet/>
      <dgm:spPr/>
      <dgm:t>
        <a:bodyPr/>
        <a:lstStyle/>
        <a:p>
          <a:endParaRPr lang="en-US"/>
        </a:p>
      </dgm:t>
    </dgm:pt>
    <dgm:pt modelId="{55A19506-3B0D-4265-99A1-BC62AF09975B}" type="sibTrans" cxnId="{083E4B9F-C992-4A8E-AC75-84A2845925F2}">
      <dgm:prSet/>
      <dgm:spPr/>
      <dgm:t>
        <a:bodyPr/>
        <a:lstStyle/>
        <a:p>
          <a:endParaRPr lang="en-US"/>
        </a:p>
      </dgm:t>
    </dgm:pt>
    <dgm:pt modelId="{8B833952-F7CD-44FC-8995-FEC9E737DF8B}">
      <dgm:prSet phldrT="[Text]"/>
      <dgm:spPr/>
      <dgm:t>
        <a:bodyPr/>
        <a:lstStyle/>
        <a:p>
          <a:r>
            <a:rPr lang="en-US" dirty="0" smtClean="0"/>
            <a:t>Be willing to learn it</a:t>
          </a:r>
          <a:endParaRPr lang="en-US" dirty="0"/>
        </a:p>
      </dgm:t>
    </dgm:pt>
    <dgm:pt modelId="{3F237037-E116-4A84-9006-1F465F431D63}" type="parTrans" cxnId="{B694DD08-2168-4691-991A-668E1003B9CC}">
      <dgm:prSet/>
      <dgm:spPr/>
      <dgm:t>
        <a:bodyPr/>
        <a:lstStyle/>
        <a:p>
          <a:endParaRPr lang="en-US"/>
        </a:p>
      </dgm:t>
    </dgm:pt>
    <dgm:pt modelId="{11124395-F939-4DBA-991A-6BEEDFDDDB93}" type="sibTrans" cxnId="{B694DD08-2168-4691-991A-668E1003B9CC}">
      <dgm:prSet/>
      <dgm:spPr/>
      <dgm:t>
        <a:bodyPr/>
        <a:lstStyle/>
        <a:p>
          <a:endParaRPr lang="en-US"/>
        </a:p>
      </dgm:t>
    </dgm:pt>
    <dgm:pt modelId="{5F99CA38-8DAC-4895-B34C-2862326698C1}">
      <dgm:prSet phldrT="[Text]"/>
      <dgm:spPr/>
      <dgm:t>
        <a:bodyPr/>
        <a:lstStyle/>
        <a:p>
          <a:r>
            <a:rPr lang="en-US" dirty="0" smtClean="0"/>
            <a:t>Be willing to use it</a:t>
          </a:r>
          <a:endParaRPr lang="en-US" dirty="0"/>
        </a:p>
      </dgm:t>
    </dgm:pt>
    <dgm:pt modelId="{73B58BEE-0647-4646-BF39-4D862896CB56}" type="parTrans" cxnId="{35DCF535-4153-44A3-B9BC-30753569B658}">
      <dgm:prSet/>
      <dgm:spPr/>
      <dgm:t>
        <a:bodyPr/>
        <a:lstStyle/>
        <a:p>
          <a:endParaRPr lang="en-US"/>
        </a:p>
      </dgm:t>
    </dgm:pt>
    <dgm:pt modelId="{81E046A7-9163-41FA-96F5-B4D01572D698}" type="sibTrans" cxnId="{35DCF535-4153-44A3-B9BC-30753569B658}">
      <dgm:prSet/>
      <dgm:spPr/>
      <dgm:t>
        <a:bodyPr/>
        <a:lstStyle/>
        <a:p>
          <a:endParaRPr lang="en-US"/>
        </a:p>
      </dgm:t>
    </dgm:pt>
    <dgm:pt modelId="{3273B35A-4CC1-4DBF-B34C-9898B17D4F72}" type="pres">
      <dgm:prSet presAssocID="{19F60D5A-104B-4174-96D1-6369E4DF5999}" presName="linearFlow" presStyleCnt="0">
        <dgm:presLayoutVars>
          <dgm:resizeHandles val="exact"/>
        </dgm:presLayoutVars>
      </dgm:prSet>
      <dgm:spPr/>
    </dgm:pt>
    <dgm:pt modelId="{D8DC69F2-D447-46E3-AE49-FC1A23E6D3D2}" type="pres">
      <dgm:prSet presAssocID="{EC294875-5D7C-4653-A8F6-08D60832C34A}" presName="node" presStyleLbl="node1" presStyleIdx="0" presStyleCnt="3">
        <dgm:presLayoutVars>
          <dgm:bulletEnabled val="1"/>
        </dgm:presLayoutVars>
      </dgm:prSet>
      <dgm:spPr/>
    </dgm:pt>
    <dgm:pt modelId="{BD9FB57B-5960-4134-AAD0-C9A928A63DAA}" type="pres">
      <dgm:prSet presAssocID="{55A19506-3B0D-4265-99A1-BC62AF09975B}" presName="sibTrans" presStyleLbl="sibTrans2D1" presStyleIdx="0" presStyleCnt="2"/>
      <dgm:spPr/>
    </dgm:pt>
    <dgm:pt modelId="{32F9A35E-846E-4E41-B39D-DB32ED778D94}" type="pres">
      <dgm:prSet presAssocID="{55A19506-3B0D-4265-99A1-BC62AF09975B}" presName="connectorText" presStyleLbl="sibTrans2D1" presStyleIdx="0" presStyleCnt="2"/>
      <dgm:spPr/>
    </dgm:pt>
    <dgm:pt modelId="{A847B7EE-43AD-4AAF-9F0B-14177D2F5D3F}" type="pres">
      <dgm:prSet presAssocID="{8B833952-F7CD-44FC-8995-FEC9E737DF8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C38A4-5244-4311-AD32-6A1F00B5799E}" type="pres">
      <dgm:prSet presAssocID="{11124395-F939-4DBA-991A-6BEEDFDDDB93}" presName="sibTrans" presStyleLbl="sibTrans2D1" presStyleIdx="1" presStyleCnt="2"/>
      <dgm:spPr/>
    </dgm:pt>
    <dgm:pt modelId="{AA5ED517-B6BF-4D93-8B15-B618684A6762}" type="pres">
      <dgm:prSet presAssocID="{11124395-F939-4DBA-991A-6BEEDFDDDB93}" presName="connectorText" presStyleLbl="sibTrans2D1" presStyleIdx="1" presStyleCnt="2"/>
      <dgm:spPr/>
    </dgm:pt>
    <dgm:pt modelId="{98CB443A-8FB3-4152-ABB9-A0DCC5792CC2}" type="pres">
      <dgm:prSet presAssocID="{5F99CA38-8DAC-4895-B34C-2862326698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A5510A-0CDF-4199-91D8-B98455D22867}" type="presOf" srcId="{55A19506-3B0D-4265-99A1-BC62AF09975B}" destId="{32F9A35E-846E-4E41-B39D-DB32ED778D94}" srcOrd="1" destOrd="0" presId="urn:microsoft.com/office/officeart/2005/8/layout/process2"/>
    <dgm:cxn modelId="{C47EAB21-33F6-45D5-B2FD-57051C1B6154}" type="presOf" srcId="{8B833952-F7CD-44FC-8995-FEC9E737DF8B}" destId="{A847B7EE-43AD-4AAF-9F0B-14177D2F5D3F}" srcOrd="0" destOrd="0" presId="urn:microsoft.com/office/officeart/2005/8/layout/process2"/>
    <dgm:cxn modelId="{997DE586-E1AA-4B7A-945D-E5C63C11EAA5}" type="presOf" srcId="{19F60D5A-104B-4174-96D1-6369E4DF5999}" destId="{3273B35A-4CC1-4DBF-B34C-9898B17D4F72}" srcOrd="0" destOrd="0" presId="urn:microsoft.com/office/officeart/2005/8/layout/process2"/>
    <dgm:cxn modelId="{14A70EDD-1E36-4CD5-B693-62972B546E98}" type="presOf" srcId="{11124395-F939-4DBA-991A-6BEEDFDDDB93}" destId="{AA5ED517-B6BF-4D93-8B15-B618684A6762}" srcOrd="1" destOrd="0" presId="urn:microsoft.com/office/officeart/2005/8/layout/process2"/>
    <dgm:cxn modelId="{670276A6-43E4-4C21-89EC-0830D0F731B9}" type="presOf" srcId="{55A19506-3B0D-4265-99A1-BC62AF09975B}" destId="{BD9FB57B-5960-4134-AAD0-C9A928A63DAA}" srcOrd="0" destOrd="0" presId="urn:microsoft.com/office/officeart/2005/8/layout/process2"/>
    <dgm:cxn modelId="{083E4B9F-C992-4A8E-AC75-84A2845925F2}" srcId="{19F60D5A-104B-4174-96D1-6369E4DF5999}" destId="{EC294875-5D7C-4653-A8F6-08D60832C34A}" srcOrd="0" destOrd="0" parTransId="{43DDEC9A-BB14-4693-A7B2-44AE91C8CC44}" sibTransId="{55A19506-3B0D-4265-99A1-BC62AF09975B}"/>
    <dgm:cxn modelId="{4F573373-1DBE-4372-87D9-04C03A071B63}" type="presOf" srcId="{5F99CA38-8DAC-4895-B34C-2862326698C1}" destId="{98CB443A-8FB3-4152-ABB9-A0DCC5792CC2}" srcOrd="0" destOrd="0" presId="urn:microsoft.com/office/officeart/2005/8/layout/process2"/>
    <dgm:cxn modelId="{35DCF535-4153-44A3-B9BC-30753569B658}" srcId="{19F60D5A-104B-4174-96D1-6369E4DF5999}" destId="{5F99CA38-8DAC-4895-B34C-2862326698C1}" srcOrd="2" destOrd="0" parTransId="{73B58BEE-0647-4646-BF39-4D862896CB56}" sibTransId="{81E046A7-9163-41FA-96F5-B4D01572D698}"/>
    <dgm:cxn modelId="{B694DD08-2168-4691-991A-668E1003B9CC}" srcId="{19F60D5A-104B-4174-96D1-6369E4DF5999}" destId="{8B833952-F7CD-44FC-8995-FEC9E737DF8B}" srcOrd="1" destOrd="0" parTransId="{3F237037-E116-4A84-9006-1F465F431D63}" sibTransId="{11124395-F939-4DBA-991A-6BEEDFDDDB93}"/>
    <dgm:cxn modelId="{05F77DFE-45E9-4184-8339-F2A50BC203EB}" type="presOf" srcId="{11124395-F939-4DBA-991A-6BEEDFDDDB93}" destId="{B27C38A4-5244-4311-AD32-6A1F00B5799E}" srcOrd="0" destOrd="0" presId="urn:microsoft.com/office/officeart/2005/8/layout/process2"/>
    <dgm:cxn modelId="{A7D5D25F-F6E0-4A75-835E-E09E7CB017AC}" type="presOf" srcId="{EC294875-5D7C-4653-A8F6-08D60832C34A}" destId="{D8DC69F2-D447-46E3-AE49-FC1A23E6D3D2}" srcOrd="0" destOrd="0" presId="urn:microsoft.com/office/officeart/2005/8/layout/process2"/>
    <dgm:cxn modelId="{12E08AA1-5A5D-4D99-89C8-4FD361C36715}" type="presParOf" srcId="{3273B35A-4CC1-4DBF-B34C-9898B17D4F72}" destId="{D8DC69F2-D447-46E3-AE49-FC1A23E6D3D2}" srcOrd="0" destOrd="0" presId="urn:microsoft.com/office/officeart/2005/8/layout/process2"/>
    <dgm:cxn modelId="{07B6EDE3-DD32-4B33-8D3E-97AA9AB82C0F}" type="presParOf" srcId="{3273B35A-4CC1-4DBF-B34C-9898B17D4F72}" destId="{BD9FB57B-5960-4134-AAD0-C9A928A63DAA}" srcOrd="1" destOrd="0" presId="urn:microsoft.com/office/officeart/2005/8/layout/process2"/>
    <dgm:cxn modelId="{40B5EAD7-8F87-40EF-AA76-3A83AD293A4C}" type="presParOf" srcId="{BD9FB57B-5960-4134-AAD0-C9A928A63DAA}" destId="{32F9A35E-846E-4E41-B39D-DB32ED778D94}" srcOrd="0" destOrd="0" presId="urn:microsoft.com/office/officeart/2005/8/layout/process2"/>
    <dgm:cxn modelId="{EEDE5AF1-FEB9-439D-9373-D72B5C51AC1F}" type="presParOf" srcId="{3273B35A-4CC1-4DBF-B34C-9898B17D4F72}" destId="{A847B7EE-43AD-4AAF-9F0B-14177D2F5D3F}" srcOrd="2" destOrd="0" presId="urn:microsoft.com/office/officeart/2005/8/layout/process2"/>
    <dgm:cxn modelId="{A4800836-F156-41E8-9BA3-719F86AA81F8}" type="presParOf" srcId="{3273B35A-4CC1-4DBF-B34C-9898B17D4F72}" destId="{B27C38A4-5244-4311-AD32-6A1F00B5799E}" srcOrd="3" destOrd="0" presId="urn:microsoft.com/office/officeart/2005/8/layout/process2"/>
    <dgm:cxn modelId="{CF688FD6-191A-47CD-BC06-076ED871CA5E}" type="presParOf" srcId="{B27C38A4-5244-4311-AD32-6A1F00B5799E}" destId="{AA5ED517-B6BF-4D93-8B15-B618684A6762}" srcOrd="0" destOrd="0" presId="urn:microsoft.com/office/officeart/2005/8/layout/process2"/>
    <dgm:cxn modelId="{74959033-21CB-4F7B-B409-922A15679039}" type="presParOf" srcId="{3273B35A-4CC1-4DBF-B34C-9898B17D4F72}" destId="{98CB443A-8FB3-4152-ABB9-A0DCC5792CC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9A68BC-8AC8-448E-9D5A-3AFEB3034CA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7283DF-09EF-4684-9FE5-734157620E11}">
      <dgm:prSet phldrT="[Text]"/>
      <dgm:spPr/>
      <dgm:t>
        <a:bodyPr/>
        <a:lstStyle/>
        <a:p>
          <a:r>
            <a:rPr lang="en-US" dirty="0" smtClean="0"/>
            <a:t>Hardware</a:t>
          </a:r>
          <a:endParaRPr lang="en-US" dirty="0"/>
        </a:p>
      </dgm:t>
    </dgm:pt>
    <dgm:pt modelId="{F489702D-E39B-436F-8289-CBE53F27BF68}" type="parTrans" cxnId="{FCC74735-22D1-4685-9A42-6EC86DF29C3C}">
      <dgm:prSet/>
      <dgm:spPr/>
      <dgm:t>
        <a:bodyPr/>
        <a:lstStyle/>
        <a:p>
          <a:endParaRPr lang="en-US"/>
        </a:p>
      </dgm:t>
    </dgm:pt>
    <dgm:pt modelId="{FA7D697F-F752-4823-9167-9BF77642D7D7}" type="sibTrans" cxnId="{FCC74735-22D1-4685-9A42-6EC86DF29C3C}">
      <dgm:prSet/>
      <dgm:spPr/>
      <dgm:t>
        <a:bodyPr/>
        <a:lstStyle/>
        <a:p>
          <a:endParaRPr lang="en-US"/>
        </a:p>
      </dgm:t>
    </dgm:pt>
    <dgm:pt modelId="{83F578DE-3205-459E-9CB4-DA0DE8A5C527}">
      <dgm:prSet phldrT="[Text]"/>
      <dgm:spPr/>
      <dgm:t>
        <a:bodyPr/>
        <a:lstStyle/>
        <a:p>
          <a:r>
            <a:rPr lang="en-US" dirty="0" smtClean="0"/>
            <a:t>Material devices</a:t>
          </a:r>
          <a:endParaRPr lang="en-US" dirty="0"/>
        </a:p>
      </dgm:t>
    </dgm:pt>
    <dgm:pt modelId="{7EF367AE-AEE3-4125-B62F-D631DD7AC65B}" type="parTrans" cxnId="{6E1BFEA4-FF0C-472F-B4FE-1000BE754055}">
      <dgm:prSet/>
      <dgm:spPr/>
      <dgm:t>
        <a:bodyPr/>
        <a:lstStyle/>
        <a:p>
          <a:endParaRPr lang="en-US"/>
        </a:p>
      </dgm:t>
    </dgm:pt>
    <dgm:pt modelId="{959F5688-B9F3-4CB2-8962-B5C4EF80840A}" type="sibTrans" cxnId="{6E1BFEA4-FF0C-472F-B4FE-1000BE754055}">
      <dgm:prSet/>
      <dgm:spPr/>
      <dgm:t>
        <a:bodyPr/>
        <a:lstStyle/>
        <a:p>
          <a:endParaRPr lang="en-US"/>
        </a:p>
      </dgm:t>
    </dgm:pt>
    <dgm:pt modelId="{E1E8B50F-E6E0-4011-A833-90C783EE27D7}">
      <dgm:prSet phldrT="[Text]"/>
      <dgm:spPr/>
      <dgm:t>
        <a:bodyPr/>
        <a:lstStyle/>
        <a:p>
          <a:r>
            <a:rPr lang="en-US" dirty="0" smtClean="0"/>
            <a:t>Function on their own and usually don’t need the aid of an extra computer</a:t>
          </a:r>
          <a:endParaRPr lang="en-US" dirty="0"/>
        </a:p>
      </dgm:t>
    </dgm:pt>
    <dgm:pt modelId="{06527BAE-ECA8-4EDE-982B-DB3185C7837F}" type="parTrans" cxnId="{89AE9724-360E-4368-9787-CFDEBF9BA061}">
      <dgm:prSet/>
      <dgm:spPr/>
      <dgm:t>
        <a:bodyPr/>
        <a:lstStyle/>
        <a:p>
          <a:endParaRPr lang="en-US"/>
        </a:p>
      </dgm:t>
    </dgm:pt>
    <dgm:pt modelId="{FA27B31D-82C7-43BA-8E4A-27E4FC36A1AA}" type="sibTrans" cxnId="{89AE9724-360E-4368-9787-CFDEBF9BA061}">
      <dgm:prSet/>
      <dgm:spPr/>
      <dgm:t>
        <a:bodyPr/>
        <a:lstStyle/>
        <a:p>
          <a:endParaRPr lang="en-US"/>
        </a:p>
      </dgm:t>
    </dgm:pt>
    <dgm:pt modelId="{ACF686CF-A95B-480A-A944-AF547B6D3402}">
      <dgm:prSet phldrT="[Text]"/>
      <dgm:spPr/>
      <dgm:t>
        <a:bodyPr/>
        <a:lstStyle/>
        <a:p>
          <a:r>
            <a:rPr lang="en-US" dirty="0" smtClean="0"/>
            <a:t>Software</a:t>
          </a:r>
          <a:endParaRPr lang="en-US" dirty="0"/>
        </a:p>
      </dgm:t>
    </dgm:pt>
    <dgm:pt modelId="{85D39CD0-C2D1-45DB-9481-19399C9ABA80}" type="parTrans" cxnId="{0F35ACE1-0792-4650-9BD0-7072E01D2C7A}">
      <dgm:prSet/>
      <dgm:spPr/>
      <dgm:t>
        <a:bodyPr/>
        <a:lstStyle/>
        <a:p>
          <a:endParaRPr lang="en-US"/>
        </a:p>
      </dgm:t>
    </dgm:pt>
    <dgm:pt modelId="{734EE9A1-A694-480A-B4DB-C1D9DDFAEF30}" type="sibTrans" cxnId="{0F35ACE1-0792-4650-9BD0-7072E01D2C7A}">
      <dgm:prSet/>
      <dgm:spPr/>
      <dgm:t>
        <a:bodyPr/>
        <a:lstStyle/>
        <a:p>
          <a:endParaRPr lang="en-US"/>
        </a:p>
      </dgm:t>
    </dgm:pt>
    <dgm:pt modelId="{DEC16F05-A539-414E-AC13-53CC6C9F232C}">
      <dgm:prSet phldrT="[Text]"/>
      <dgm:spPr/>
      <dgm:t>
        <a:bodyPr/>
        <a:lstStyle/>
        <a:p>
          <a:r>
            <a:rPr lang="en-US" dirty="0" smtClean="0"/>
            <a:t>Programs designed with a focus to overcome a specific reading difficulty</a:t>
          </a:r>
          <a:endParaRPr lang="en-US" dirty="0"/>
        </a:p>
      </dgm:t>
    </dgm:pt>
    <dgm:pt modelId="{F2359F6F-1CF9-46E6-81C8-4B918B9AD4FD}" type="parTrans" cxnId="{34891602-38BF-407E-AFE5-6A141ED43B5D}">
      <dgm:prSet/>
      <dgm:spPr/>
      <dgm:t>
        <a:bodyPr/>
        <a:lstStyle/>
        <a:p>
          <a:endParaRPr lang="en-US"/>
        </a:p>
      </dgm:t>
    </dgm:pt>
    <dgm:pt modelId="{0618A401-F4CD-4D4F-983E-C311E3939F4C}" type="sibTrans" cxnId="{34891602-38BF-407E-AFE5-6A141ED43B5D}">
      <dgm:prSet/>
      <dgm:spPr/>
      <dgm:t>
        <a:bodyPr/>
        <a:lstStyle/>
        <a:p>
          <a:endParaRPr lang="en-US"/>
        </a:p>
      </dgm:t>
    </dgm:pt>
    <dgm:pt modelId="{FDC12A70-C7E1-49C0-9D38-70E0EFD7E7E7}">
      <dgm:prSet phldrT="[Text]"/>
      <dgm:spPr/>
      <dgm:t>
        <a:bodyPr/>
        <a:lstStyle/>
        <a:p>
          <a:r>
            <a:rPr lang="en-US" dirty="0" smtClean="0"/>
            <a:t>Can be used at home or in school</a:t>
          </a:r>
          <a:endParaRPr lang="en-US" dirty="0"/>
        </a:p>
      </dgm:t>
    </dgm:pt>
    <dgm:pt modelId="{1610388B-7D39-4520-A6AB-97C5D8C9773F}" type="parTrans" cxnId="{0A951DDF-4E3B-41F7-9D24-5032953A0355}">
      <dgm:prSet/>
      <dgm:spPr/>
      <dgm:t>
        <a:bodyPr/>
        <a:lstStyle/>
        <a:p>
          <a:endParaRPr lang="en-US"/>
        </a:p>
      </dgm:t>
    </dgm:pt>
    <dgm:pt modelId="{C37B9BB9-C732-4F75-BFEA-DA1DCC9979C1}" type="sibTrans" cxnId="{0A951DDF-4E3B-41F7-9D24-5032953A0355}">
      <dgm:prSet/>
      <dgm:spPr/>
      <dgm:t>
        <a:bodyPr/>
        <a:lstStyle/>
        <a:p>
          <a:endParaRPr lang="en-US"/>
        </a:p>
      </dgm:t>
    </dgm:pt>
    <dgm:pt modelId="{C0C9722D-6805-4E1A-9386-D2F115707028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59AF1337-4117-4C70-9358-AC069425E282}" type="parTrans" cxnId="{04443B16-BA51-4BB4-B445-3DB7B973F5D2}">
      <dgm:prSet/>
      <dgm:spPr/>
      <dgm:t>
        <a:bodyPr/>
        <a:lstStyle/>
        <a:p>
          <a:endParaRPr lang="en-US"/>
        </a:p>
      </dgm:t>
    </dgm:pt>
    <dgm:pt modelId="{29DA7F17-0776-43D7-83DA-10987716E23C}" type="sibTrans" cxnId="{04443B16-BA51-4BB4-B445-3DB7B973F5D2}">
      <dgm:prSet/>
      <dgm:spPr/>
      <dgm:t>
        <a:bodyPr/>
        <a:lstStyle/>
        <a:p>
          <a:endParaRPr lang="en-US"/>
        </a:p>
      </dgm:t>
    </dgm:pt>
    <dgm:pt modelId="{1FF5A90C-9A1E-4975-B648-FFF3E87637FC}">
      <dgm:prSet phldrT="[Text]"/>
      <dgm:spPr/>
      <dgm:t>
        <a:bodyPr/>
        <a:lstStyle/>
        <a:p>
          <a:r>
            <a:rPr lang="en-US" dirty="0" smtClean="0"/>
            <a:t>Rely on the Internet to increase literacy</a:t>
          </a:r>
          <a:endParaRPr lang="en-US" dirty="0"/>
        </a:p>
      </dgm:t>
    </dgm:pt>
    <dgm:pt modelId="{CDB39222-C65F-4ECC-AC2B-CE136D6FA967}" type="parTrans" cxnId="{8E83311F-7D75-4DD1-A609-BE4BE6B72B8B}">
      <dgm:prSet/>
      <dgm:spPr/>
      <dgm:t>
        <a:bodyPr/>
        <a:lstStyle/>
        <a:p>
          <a:endParaRPr lang="en-US"/>
        </a:p>
      </dgm:t>
    </dgm:pt>
    <dgm:pt modelId="{98BB4120-2028-4530-9777-9FACC5EFB0DA}" type="sibTrans" cxnId="{8E83311F-7D75-4DD1-A609-BE4BE6B72B8B}">
      <dgm:prSet/>
      <dgm:spPr/>
      <dgm:t>
        <a:bodyPr/>
        <a:lstStyle/>
        <a:p>
          <a:endParaRPr lang="en-US"/>
        </a:p>
      </dgm:t>
    </dgm:pt>
    <dgm:pt modelId="{AA485CE5-91EA-4FEB-9B08-19C48BD7FD41}">
      <dgm:prSet phldrT="[Text]"/>
      <dgm:spPr/>
      <dgm:t>
        <a:bodyPr/>
        <a:lstStyle/>
        <a:p>
          <a:r>
            <a:rPr lang="en-US" dirty="0" smtClean="0"/>
            <a:t>Highly interactive tools that many already know how to use</a:t>
          </a:r>
          <a:endParaRPr lang="en-US" dirty="0"/>
        </a:p>
      </dgm:t>
    </dgm:pt>
    <dgm:pt modelId="{C376A7E1-194C-4002-942E-4815A9294056}" type="parTrans" cxnId="{06E67E75-0C67-459B-B34B-A57DBC75260A}">
      <dgm:prSet/>
      <dgm:spPr/>
      <dgm:t>
        <a:bodyPr/>
        <a:lstStyle/>
        <a:p>
          <a:endParaRPr lang="en-US"/>
        </a:p>
      </dgm:t>
    </dgm:pt>
    <dgm:pt modelId="{317EBA2F-0699-4628-8C96-48E184CAB695}" type="sibTrans" cxnId="{06E67E75-0C67-459B-B34B-A57DBC75260A}">
      <dgm:prSet/>
      <dgm:spPr/>
      <dgm:t>
        <a:bodyPr/>
        <a:lstStyle/>
        <a:p>
          <a:endParaRPr lang="en-US"/>
        </a:p>
      </dgm:t>
    </dgm:pt>
    <dgm:pt modelId="{B5B96024-B9D3-4974-B590-F467B7D94B58}" type="pres">
      <dgm:prSet presAssocID="{1C9A68BC-8AC8-448E-9D5A-3AFEB3034CA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23F82B-8D37-48F4-8DAA-F70B5754B34E}" type="pres">
      <dgm:prSet presAssocID="{497283DF-09EF-4684-9FE5-734157620E11}" presName="comp" presStyleCnt="0"/>
      <dgm:spPr/>
    </dgm:pt>
    <dgm:pt modelId="{B9144DDB-33B8-4924-A7A6-5E8FDF34599E}" type="pres">
      <dgm:prSet presAssocID="{497283DF-09EF-4684-9FE5-734157620E11}" presName="box" presStyleLbl="node1" presStyleIdx="0" presStyleCnt="3"/>
      <dgm:spPr/>
      <dgm:t>
        <a:bodyPr/>
        <a:lstStyle/>
        <a:p>
          <a:endParaRPr lang="en-US"/>
        </a:p>
      </dgm:t>
    </dgm:pt>
    <dgm:pt modelId="{39656892-AFDF-4012-A36C-0E54E01A05CB}" type="pres">
      <dgm:prSet presAssocID="{497283DF-09EF-4684-9FE5-734157620E11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EF6D63-A865-4A3C-BD19-8BC1C8E295A6}" type="pres">
      <dgm:prSet presAssocID="{497283DF-09EF-4684-9FE5-734157620E1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60E6B-0C15-483F-9807-5C0D1C50FF80}" type="pres">
      <dgm:prSet presAssocID="{FA7D697F-F752-4823-9167-9BF77642D7D7}" presName="spacer" presStyleCnt="0"/>
      <dgm:spPr/>
    </dgm:pt>
    <dgm:pt modelId="{A3713B04-3E32-455A-AD9F-AA9F361BC883}" type="pres">
      <dgm:prSet presAssocID="{ACF686CF-A95B-480A-A944-AF547B6D3402}" presName="comp" presStyleCnt="0"/>
      <dgm:spPr/>
    </dgm:pt>
    <dgm:pt modelId="{CDE89671-6895-4E98-88E6-352AFE53EC6D}" type="pres">
      <dgm:prSet presAssocID="{ACF686CF-A95B-480A-A944-AF547B6D3402}" presName="box" presStyleLbl="node1" presStyleIdx="1" presStyleCnt="3"/>
      <dgm:spPr/>
      <dgm:t>
        <a:bodyPr/>
        <a:lstStyle/>
        <a:p>
          <a:endParaRPr lang="en-US"/>
        </a:p>
      </dgm:t>
    </dgm:pt>
    <dgm:pt modelId="{29334B12-9000-4ECC-85E1-ADD437B807A5}" type="pres">
      <dgm:prSet presAssocID="{ACF686CF-A95B-480A-A944-AF547B6D3402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F005CD4-F6FF-457C-8155-BBA8086900B1}" type="pres">
      <dgm:prSet presAssocID="{ACF686CF-A95B-480A-A944-AF547B6D340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22133D-DAD4-4704-BBF0-7A08619AA7CB}" type="pres">
      <dgm:prSet presAssocID="{734EE9A1-A694-480A-B4DB-C1D9DDFAEF30}" presName="spacer" presStyleCnt="0"/>
      <dgm:spPr/>
    </dgm:pt>
    <dgm:pt modelId="{6CF872E1-4DFF-4C73-BE14-537D1FB5CF81}" type="pres">
      <dgm:prSet presAssocID="{C0C9722D-6805-4E1A-9386-D2F115707028}" presName="comp" presStyleCnt="0"/>
      <dgm:spPr/>
    </dgm:pt>
    <dgm:pt modelId="{0B469217-177F-4A39-85F8-3CAB16C4C218}" type="pres">
      <dgm:prSet presAssocID="{C0C9722D-6805-4E1A-9386-D2F115707028}" presName="box" presStyleLbl="node1" presStyleIdx="2" presStyleCnt="3"/>
      <dgm:spPr/>
      <dgm:t>
        <a:bodyPr/>
        <a:lstStyle/>
        <a:p>
          <a:endParaRPr lang="en-US"/>
        </a:p>
      </dgm:t>
    </dgm:pt>
    <dgm:pt modelId="{A221BA45-F943-447D-B78F-72B0571F3017}" type="pres">
      <dgm:prSet presAssocID="{C0C9722D-6805-4E1A-9386-D2F115707028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C5C5B59-5D4C-43E1-9CEC-F4BE6B849AC4}" type="pres">
      <dgm:prSet presAssocID="{C0C9722D-6805-4E1A-9386-D2F11570702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F99BBA-A31E-4F35-A2B4-6A1ACB2BE7F1}" type="presOf" srcId="{C0C9722D-6805-4E1A-9386-D2F115707028}" destId="{1C5C5B59-5D4C-43E1-9CEC-F4BE6B849AC4}" srcOrd="1" destOrd="0" presId="urn:microsoft.com/office/officeart/2005/8/layout/vList4"/>
    <dgm:cxn modelId="{7810866A-A362-424F-B81E-5082D989A56B}" type="presOf" srcId="{DEC16F05-A539-414E-AC13-53CC6C9F232C}" destId="{CDE89671-6895-4E98-88E6-352AFE53EC6D}" srcOrd="0" destOrd="1" presId="urn:microsoft.com/office/officeart/2005/8/layout/vList4"/>
    <dgm:cxn modelId="{E93810EB-8338-4DF9-9CCD-33DF91D9F10F}" type="presOf" srcId="{C0C9722D-6805-4E1A-9386-D2F115707028}" destId="{0B469217-177F-4A39-85F8-3CAB16C4C218}" srcOrd="0" destOrd="0" presId="urn:microsoft.com/office/officeart/2005/8/layout/vList4"/>
    <dgm:cxn modelId="{61BD341D-8E2C-4594-B823-2DA9FFD29FEE}" type="presOf" srcId="{ACF686CF-A95B-480A-A944-AF547B6D3402}" destId="{CDE89671-6895-4E98-88E6-352AFE53EC6D}" srcOrd="0" destOrd="0" presId="urn:microsoft.com/office/officeart/2005/8/layout/vList4"/>
    <dgm:cxn modelId="{FCC74735-22D1-4685-9A42-6EC86DF29C3C}" srcId="{1C9A68BC-8AC8-448E-9D5A-3AFEB3034CA6}" destId="{497283DF-09EF-4684-9FE5-734157620E11}" srcOrd="0" destOrd="0" parTransId="{F489702D-E39B-436F-8289-CBE53F27BF68}" sibTransId="{FA7D697F-F752-4823-9167-9BF77642D7D7}"/>
    <dgm:cxn modelId="{69614EEB-1F99-4AB9-818F-91DF459851AB}" type="presOf" srcId="{FDC12A70-C7E1-49C0-9D38-70E0EFD7E7E7}" destId="{CDE89671-6895-4E98-88E6-352AFE53EC6D}" srcOrd="0" destOrd="2" presId="urn:microsoft.com/office/officeart/2005/8/layout/vList4"/>
    <dgm:cxn modelId="{73B16DD4-B4B4-48C4-BF1D-99A6CFBED6FB}" type="presOf" srcId="{FDC12A70-C7E1-49C0-9D38-70E0EFD7E7E7}" destId="{0F005CD4-F6FF-457C-8155-BBA8086900B1}" srcOrd="1" destOrd="2" presId="urn:microsoft.com/office/officeart/2005/8/layout/vList4"/>
    <dgm:cxn modelId="{04443B16-BA51-4BB4-B445-3DB7B973F5D2}" srcId="{1C9A68BC-8AC8-448E-9D5A-3AFEB3034CA6}" destId="{C0C9722D-6805-4E1A-9386-D2F115707028}" srcOrd="2" destOrd="0" parTransId="{59AF1337-4117-4C70-9358-AC069425E282}" sibTransId="{29DA7F17-0776-43D7-83DA-10987716E23C}"/>
    <dgm:cxn modelId="{F004DBBB-3540-4CFD-B58C-11FCFB163C10}" type="presOf" srcId="{ACF686CF-A95B-480A-A944-AF547B6D3402}" destId="{0F005CD4-F6FF-457C-8155-BBA8086900B1}" srcOrd="1" destOrd="0" presId="urn:microsoft.com/office/officeart/2005/8/layout/vList4"/>
    <dgm:cxn modelId="{9D2CDC59-CC29-4885-83F1-6114D0C33661}" type="presOf" srcId="{1FF5A90C-9A1E-4975-B648-FFF3E87637FC}" destId="{0B469217-177F-4A39-85F8-3CAB16C4C218}" srcOrd="0" destOrd="1" presId="urn:microsoft.com/office/officeart/2005/8/layout/vList4"/>
    <dgm:cxn modelId="{6DF2AA31-EAF5-4FBE-BC7E-370169160055}" type="presOf" srcId="{AA485CE5-91EA-4FEB-9B08-19C48BD7FD41}" destId="{1C5C5B59-5D4C-43E1-9CEC-F4BE6B849AC4}" srcOrd="1" destOrd="2" presId="urn:microsoft.com/office/officeart/2005/8/layout/vList4"/>
    <dgm:cxn modelId="{B08C838A-608D-4F44-BE66-E398B1A3C583}" type="presOf" srcId="{AA485CE5-91EA-4FEB-9B08-19C48BD7FD41}" destId="{0B469217-177F-4A39-85F8-3CAB16C4C218}" srcOrd="0" destOrd="2" presId="urn:microsoft.com/office/officeart/2005/8/layout/vList4"/>
    <dgm:cxn modelId="{46CA8B19-BD58-4726-8398-CB81D77155C4}" type="presOf" srcId="{E1E8B50F-E6E0-4011-A833-90C783EE27D7}" destId="{B9144DDB-33B8-4924-A7A6-5E8FDF34599E}" srcOrd="0" destOrd="2" presId="urn:microsoft.com/office/officeart/2005/8/layout/vList4"/>
    <dgm:cxn modelId="{89AE9724-360E-4368-9787-CFDEBF9BA061}" srcId="{497283DF-09EF-4684-9FE5-734157620E11}" destId="{E1E8B50F-E6E0-4011-A833-90C783EE27D7}" srcOrd="1" destOrd="0" parTransId="{06527BAE-ECA8-4EDE-982B-DB3185C7837F}" sibTransId="{FA27B31D-82C7-43BA-8E4A-27E4FC36A1AA}"/>
    <dgm:cxn modelId="{0F35ACE1-0792-4650-9BD0-7072E01D2C7A}" srcId="{1C9A68BC-8AC8-448E-9D5A-3AFEB3034CA6}" destId="{ACF686CF-A95B-480A-A944-AF547B6D3402}" srcOrd="1" destOrd="0" parTransId="{85D39CD0-C2D1-45DB-9481-19399C9ABA80}" sibTransId="{734EE9A1-A694-480A-B4DB-C1D9DDFAEF30}"/>
    <dgm:cxn modelId="{B7E43B98-2CD3-4342-A792-1EA8F1FF39F9}" type="presOf" srcId="{E1E8B50F-E6E0-4011-A833-90C783EE27D7}" destId="{97EF6D63-A865-4A3C-BD19-8BC1C8E295A6}" srcOrd="1" destOrd="2" presId="urn:microsoft.com/office/officeart/2005/8/layout/vList4"/>
    <dgm:cxn modelId="{8E83311F-7D75-4DD1-A609-BE4BE6B72B8B}" srcId="{C0C9722D-6805-4E1A-9386-D2F115707028}" destId="{1FF5A90C-9A1E-4975-B648-FFF3E87637FC}" srcOrd="0" destOrd="0" parTransId="{CDB39222-C65F-4ECC-AC2B-CE136D6FA967}" sibTransId="{98BB4120-2028-4530-9777-9FACC5EFB0DA}"/>
    <dgm:cxn modelId="{1911BFC9-1503-48DD-BE78-0650C24D559C}" type="presOf" srcId="{DEC16F05-A539-414E-AC13-53CC6C9F232C}" destId="{0F005CD4-F6FF-457C-8155-BBA8086900B1}" srcOrd="1" destOrd="1" presId="urn:microsoft.com/office/officeart/2005/8/layout/vList4"/>
    <dgm:cxn modelId="{6E1BFEA4-FF0C-472F-B4FE-1000BE754055}" srcId="{497283DF-09EF-4684-9FE5-734157620E11}" destId="{83F578DE-3205-459E-9CB4-DA0DE8A5C527}" srcOrd="0" destOrd="0" parTransId="{7EF367AE-AEE3-4125-B62F-D631DD7AC65B}" sibTransId="{959F5688-B9F3-4CB2-8962-B5C4EF80840A}"/>
    <dgm:cxn modelId="{B10E237D-A343-4DF6-A0D8-8C66C7AFBA4C}" type="presOf" srcId="{83F578DE-3205-459E-9CB4-DA0DE8A5C527}" destId="{97EF6D63-A865-4A3C-BD19-8BC1C8E295A6}" srcOrd="1" destOrd="1" presId="urn:microsoft.com/office/officeart/2005/8/layout/vList4"/>
    <dgm:cxn modelId="{BB22B4F7-B579-4C9B-B9DE-0D584BE6AB0A}" type="presOf" srcId="{497283DF-09EF-4684-9FE5-734157620E11}" destId="{B9144DDB-33B8-4924-A7A6-5E8FDF34599E}" srcOrd="0" destOrd="0" presId="urn:microsoft.com/office/officeart/2005/8/layout/vList4"/>
    <dgm:cxn modelId="{0A951DDF-4E3B-41F7-9D24-5032953A0355}" srcId="{ACF686CF-A95B-480A-A944-AF547B6D3402}" destId="{FDC12A70-C7E1-49C0-9D38-70E0EFD7E7E7}" srcOrd="1" destOrd="0" parTransId="{1610388B-7D39-4520-A6AB-97C5D8C9773F}" sibTransId="{C37B9BB9-C732-4F75-BFEA-DA1DCC9979C1}"/>
    <dgm:cxn modelId="{3419118D-7FDE-4543-91F7-BD15A04E4509}" type="presOf" srcId="{1C9A68BC-8AC8-448E-9D5A-3AFEB3034CA6}" destId="{B5B96024-B9D3-4974-B590-F467B7D94B58}" srcOrd="0" destOrd="0" presId="urn:microsoft.com/office/officeart/2005/8/layout/vList4"/>
    <dgm:cxn modelId="{34891602-38BF-407E-AFE5-6A141ED43B5D}" srcId="{ACF686CF-A95B-480A-A944-AF547B6D3402}" destId="{DEC16F05-A539-414E-AC13-53CC6C9F232C}" srcOrd="0" destOrd="0" parTransId="{F2359F6F-1CF9-46E6-81C8-4B918B9AD4FD}" sibTransId="{0618A401-F4CD-4D4F-983E-C311E3939F4C}"/>
    <dgm:cxn modelId="{D210238A-1D56-41FA-9A60-346BDBC368AA}" type="presOf" srcId="{83F578DE-3205-459E-9CB4-DA0DE8A5C527}" destId="{B9144DDB-33B8-4924-A7A6-5E8FDF34599E}" srcOrd="0" destOrd="1" presId="urn:microsoft.com/office/officeart/2005/8/layout/vList4"/>
    <dgm:cxn modelId="{06E67E75-0C67-459B-B34B-A57DBC75260A}" srcId="{C0C9722D-6805-4E1A-9386-D2F115707028}" destId="{AA485CE5-91EA-4FEB-9B08-19C48BD7FD41}" srcOrd="1" destOrd="0" parTransId="{C376A7E1-194C-4002-942E-4815A9294056}" sibTransId="{317EBA2F-0699-4628-8C96-48E184CAB695}"/>
    <dgm:cxn modelId="{F56938E3-1902-497E-B9C1-6644BDB94DA5}" type="presOf" srcId="{497283DF-09EF-4684-9FE5-734157620E11}" destId="{97EF6D63-A865-4A3C-BD19-8BC1C8E295A6}" srcOrd="1" destOrd="0" presId="urn:microsoft.com/office/officeart/2005/8/layout/vList4"/>
    <dgm:cxn modelId="{0E12181C-DDEB-4935-98E7-F66068454A00}" type="presOf" srcId="{1FF5A90C-9A1E-4975-B648-FFF3E87637FC}" destId="{1C5C5B59-5D4C-43E1-9CEC-F4BE6B849AC4}" srcOrd="1" destOrd="1" presId="urn:microsoft.com/office/officeart/2005/8/layout/vList4"/>
    <dgm:cxn modelId="{B1069AEC-08A5-41C4-8FF0-1826D6B1C8EA}" type="presParOf" srcId="{B5B96024-B9D3-4974-B590-F467B7D94B58}" destId="{6623F82B-8D37-48F4-8DAA-F70B5754B34E}" srcOrd="0" destOrd="0" presId="urn:microsoft.com/office/officeart/2005/8/layout/vList4"/>
    <dgm:cxn modelId="{A80EB115-FFBC-4183-987E-7C0E5C72BC3C}" type="presParOf" srcId="{6623F82B-8D37-48F4-8DAA-F70B5754B34E}" destId="{B9144DDB-33B8-4924-A7A6-5E8FDF34599E}" srcOrd="0" destOrd="0" presId="urn:microsoft.com/office/officeart/2005/8/layout/vList4"/>
    <dgm:cxn modelId="{A9328264-41D3-4215-9E17-4C822DC5E0B0}" type="presParOf" srcId="{6623F82B-8D37-48F4-8DAA-F70B5754B34E}" destId="{39656892-AFDF-4012-A36C-0E54E01A05CB}" srcOrd="1" destOrd="0" presId="urn:microsoft.com/office/officeart/2005/8/layout/vList4"/>
    <dgm:cxn modelId="{65078497-9133-447B-ABFB-193533EECC15}" type="presParOf" srcId="{6623F82B-8D37-48F4-8DAA-F70B5754B34E}" destId="{97EF6D63-A865-4A3C-BD19-8BC1C8E295A6}" srcOrd="2" destOrd="0" presId="urn:microsoft.com/office/officeart/2005/8/layout/vList4"/>
    <dgm:cxn modelId="{7B5B3CD9-529C-45EE-85B5-FA873CC40C2B}" type="presParOf" srcId="{B5B96024-B9D3-4974-B590-F467B7D94B58}" destId="{7CA60E6B-0C15-483F-9807-5C0D1C50FF80}" srcOrd="1" destOrd="0" presId="urn:microsoft.com/office/officeart/2005/8/layout/vList4"/>
    <dgm:cxn modelId="{4AFC5542-BDFB-41F0-B6EB-0E41808CA402}" type="presParOf" srcId="{B5B96024-B9D3-4974-B590-F467B7D94B58}" destId="{A3713B04-3E32-455A-AD9F-AA9F361BC883}" srcOrd="2" destOrd="0" presId="urn:microsoft.com/office/officeart/2005/8/layout/vList4"/>
    <dgm:cxn modelId="{29C518B0-45CA-4B0D-B8E5-811EF5FF643C}" type="presParOf" srcId="{A3713B04-3E32-455A-AD9F-AA9F361BC883}" destId="{CDE89671-6895-4E98-88E6-352AFE53EC6D}" srcOrd="0" destOrd="0" presId="urn:microsoft.com/office/officeart/2005/8/layout/vList4"/>
    <dgm:cxn modelId="{B27668C8-AC30-48C5-BC84-76510BEB6B3B}" type="presParOf" srcId="{A3713B04-3E32-455A-AD9F-AA9F361BC883}" destId="{29334B12-9000-4ECC-85E1-ADD437B807A5}" srcOrd="1" destOrd="0" presId="urn:microsoft.com/office/officeart/2005/8/layout/vList4"/>
    <dgm:cxn modelId="{F185FCBF-7006-4B7B-97EE-2B9733D197F3}" type="presParOf" srcId="{A3713B04-3E32-455A-AD9F-AA9F361BC883}" destId="{0F005CD4-F6FF-457C-8155-BBA8086900B1}" srcOrd="2" destOrd="0" presId="urn:microsoft.com/office/officeart/2005/8/layout/vList4"/>
    <dgm:cxn modelId="{3F425E2C-E408-41D2-AB86-C62447B95930}" type="presParOf" srcId="{B5B96024-B9D3-4974-B590-F467B7D94B58}" destId="{F322133D-DAD4-4704-BBF0-7A08619AA7CB}" srcOrd="3" destOrd="0" presId="urn:microsoft.com/office/officeart/2005/8/layout/vList4"/>
    <dgm:cxn modelId="{31261657-A123-45FD-8036-B9088D9DE899}" type="presParOf" srcId="{B5B96024-B9D3-4974-B590-F467B7D94B58}" destId="{6CF872E1-4DFF-4C73-BE14-537D1FB5CF81}" srcOrd="4" destOrd="0" presId="urn:microsoft.com/office/officeart/2005/8/layout/vList4"/>
    <dgm:cxn modelId="{8F2A7A1C-F750-496B-BC60-1ADB44A5AA7A}" type="presParOf" srcId="{6CF872E1-4DFF-4C73-BE14-537D1FB5CF81}" destId="{0B469217-177F-4A39-85F8-3CAB16C4C218}" srcOrd="0" destOrd="0" presId="urn:microsoft.com/office/officeart/2005/8/layout/vList4"/>
    <dgm:cxn modelId="{4638BAE3-8C99-4163-A373-4A79CA3C422C}" type="presParOf" srcId="{6CF872E1-4DFF-4C73-BE14-537D1FB5CF81}" destId="{A221BA45-F943-447D-B78F-72B0571F3017}" srcOrd="1" destOrd="0" presId="urn:microsoft.com/office/officeart/2005/8/layout/vList4"/>
    <dgm:cxn modelId="{1E92A31D-1980-40AB-8C78-6DCE51D9C82F}" type="presParOf" srcId="{6CF872E1-4DFF-4C73-BE14-537D1FB5CF81}" destId="{1C5C5B59-5D4C-43E1-9CEC-F4BE6B849AC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DC69F2-D447-46E3-AE49-FC1A23E6D3D2}">
      <dsp:nvSpPr>
        <dsp:cNvPr id="0" name=""/>
        <dsp:cNvSpPr/>
      </dsp:nvSpPr>
      <dsp:spPr>
        <a:xfrm>
          <a:off x="2863215" y="0"/>
          <a:ext cx="2503170" cy="1390650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Should be </a:t>
          </a:r>
          <a:r>
            <a:rPr lang="en-US" sz="2000" kern="1200" dirty="0" err="1" smtClean="0"/>
            <a:t>concious</a:t>
          </a:r>
          <a:r>
            <a:rPr lang="en-US" sz="2000" kern="1200" dirty="0" smtClean="0"/>
            <a:t> of benefits</a:t>
          </a:r>
        </a:p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863215" y="0"/>
        <a:ext cx="2503170" cy="1390650"/>
      </dsp:txXfrm>
    </dsp:sp>
    <dsp:sp modelId="{BD9FB57B-5960-4134-AAD0-C9A928A63DAA}">
      <dsp:nvSpPr>
        <dsp:cNvPr id="0" name=""/>
        <dsp:cNvSpPr/>
      </dsp:nvSpPr>
      <dsp:spPr>
        <a:xfrm rot="5400000">
          <a:off x="3854053" y="1425416"/>
          <a:ext cx="521493" cy="625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5400000">
        <a:off x="3854053" y="1425416"/>
        <a:ext cx="521493" cy="625792"/>
      </dsp:txXfrm>
    </dsp:sp>
    <dsp:sp modelId="{A847B7EE-43AD-4AAF-9F0B-14177D2F5D3F}">
      <dsp:nvSpPr>
        <dsp:cNvPr id="0" name=""/>
        <dsp:cNvSpPr/>
      </dsp:nvSpPr>
      <dsp:spPr>
        <a:xfrm>
          <a:off x="2863215" y="2085975"/>
          <a:ext cx="2503170" cy="1390650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125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Be willing to learn it</a:t>
          </a:r>
          <a:endParaRPr lang="en-US" sz="2000" kern="1200" dirty="0"/>
        </a:p>
      </dsp:txBody>
      <dsp:txXfrm>
        <a:off x="2863215" y="2085975"/>
        <a:ext cx="2503170" cy="1390650"/>
      </dsp:txXfrm>
    </dsp:sp>
    <dsp:sp modelId="{B27C38A4-5244-4311-AD32-6A1F00B5799E}">
      <dsp:nvSpPr>
        <dsp:cNvPr id="0" name=""/>
        <dsp:cNvSpPr/>
      </dsp:nvSpPr>
      <dsp:spPr>
        <a:xfrm rot="5400000">
          <a:off x="3854053" y="3511391"/>
          <a:ext cx="521493" cy="625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226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5400000">
        <a:off x="3854053" y="3511391"/>
        <a:ext cx="521493" cy="625792"/>
      </dsp:txXfrm>
    </dsp:sp>
    <dsp:sp modelId="{98CB443A-8FB3-4152-ABB9-A0DCC5792CC2}">
      <dsp:nvSpPr>
        <dsp:cNvPr id="0" name=""/>
        <dsp:cNvSpPr/>
      </dsp:nvSpPr>
      <dsp:spPr>
        <a:xfrm>
          <a:off x="2863215" y="4171950"/>
          <a:ext cx="2503170" cy="1390650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251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Be willing to use it</a:t>
          </a:r>
          <a:endParaRPr lang="en-US" sz="2000" kern="1200" dirty="0"/>
        </a:p>
      </dsp:txBody>
      <dsp:txXfrm>
        <a:off x="2863215" y="4171950"/>
        <a:ext cx="2503170" cy="13906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144DDB-33B8-4924-A7A6-5E8FDF34599E}">
      <dsp:nvSpPr>
        <dsp:cNvPr id="0" name=""/>
        <dsp:cNvSpPr/>
      </dsp:nvSpPr>
      <dsp:spPr>
        <a:xfrm>
          <a:off x="0" y="0"/>
          <a:ext cx="9144000" cy="1762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Hardware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Material devices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Function on their own and usually don’t need the aid of an extra computer</a:t>
          </a:r>
          <a:endParaRPr lang="en-US" sz="2300" kern="1200" dirty="0"/>
        </a:p>
      </dsp:txBody>
      <dsp:txXfrm>
        <a:off x="2005012" y="0"/>
        <a:ext cx="7138987" cy="1762125"/>
      </dsp:txXfrm>
    </dsp:sp>
    <dsp:sp modelId="{39656892-AFDF-4012-A36C-0E54E01A05CB}">
      <dsp:nvSpPr>
        <dsp:cNvPr id="0" name=""/>
        <dsp:cNvSpPr/>
      </dsp:nvSpPr>
      <dsp:spPr>
        <a:xfrm>
          <a:off x="176212" y="176212"/>
          <a:ext cx="1828800" cy="14097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E89671-6895-4E98-88E6-352AFE53EC6D}">
      <dsp:nvSpPr>
        <dsp:cNvPr id="0" name=""/>
        <dsp:cNvSpPr/>
      </dsp:nvSpPr>
      <dsp:spPr>
        <a:xfrm>
          <a:off x="0" y="1938337"/>
          <a:ext cx="9144000" cy="1762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Software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Programs designed with a focus to overcome a specific reading difficulty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Can be used at home or in school</a:t>
          </a:r>
          <a:endParaRPr lang="en-US" sz="2300" kern="1200" dirty="0"/>
        </a:p>
      </dsp:txBody>
      <dsp:txXfrm>
        <a:off x="2005012" y="1938337"/>
        <a:ext cx="7138987" cy="1762125"/>
      </dsp:txXfrm>
    </dsp:sp>
    <dsp:sp modelId="{29334B12-9000-4ECC-85E1-ADD437B807A5}">
      <dsp:nvSpPr>
        <dsp:cNvPr id="0" name=""/>
        <dsp:cNvSpPr/>
      </dsp:nvSpPr>
      <dsp:spPr>
        <a:xfrm>
          <a:off x="176212" y="2114550"/>
          <a:ext cx="1828800" cy="14097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469217-177F-4A39-85F8-3CAB16C4C218}">
      <dsp:nvSpPr>
        <dsp:cNvPr id="0" name=""/>
        <dsp:cNvSpPr/>
      </dsp:nvSpPr>
      <dsp:spPr>
        <a:xfrm>
          <a:off x="0" y="3876675"/>
          <a:ext cx="9144000" cy="1762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Internet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Rely on the Internet to increase literacy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Highly interactive tools that many already know how to use</a:t>
          </a:r>
          <a:endParaRPr lang="en-US" sz="2300" kern="1200" dirty="0"/>
        </a:p>
      </dsp:txBody>
      <dsp:txXfrm>
        <a:off x="2005012" y="3876675"/>
        <a:ext cx="7138987" cy="1762125"/>
      </dsp:txXfrm>
    </dsp:sp>
    <dsp:sp modelId="{A221BA45-F943-447D-B78F-72B0571F3017}">
      <dsp:nvSpPr>
        <dsp:cNvPr id="0" name=""/>
        <dsp:cNvSpPr/>
      </dsp:nvSpPr>
      <dsp:spPr>
        <a:xfrm>
          <a:off x="176212" y="4052887"/>
          <a:ext cx="1828800" cy="14097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0"/>
            <a:ext cx="91440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3810000"/>
            <a:ext cx="9104312" cy="457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D9DCD009-8DD9-49D7-AF60-0895E5FC9E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6F420-B636-421A-A42D-E4E014287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76200"/>
            <a:ext cx="22860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76200"/>
            <a:ext cx="67056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72A07-B3EC-46DD-8F96-A25E6C763D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2FD6E-DFC1-4A7A-98FA-1AA318F515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583FB-52AC-4538-ADAE-0CC8AD554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1045E-E29C-48F3-BF6C-589924CF63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7A705-49D6-46BC-9D37-F2DB6F0DDE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50942-B7BF-40F6-9449-60AAB58D42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26E89-58F2-4517-8179-0BBE47CAA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07FF3-98DD-4FF8-9E45-2AA73C40E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41BCF-37E6-40D4-B6DE-BFF543BD84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/>
            </a:lvl1pPr>
          </a:lstStyle>
          <a:p>
            <a:fld id="{44BED9BB-1186-445B-80DC-5C9C2D7673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.wikipedia.org/wiki/Hyperlin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EDUC604\Research%20Project\ARS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and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88" y="5105400"/>
            <a:ext cx="9104312" cy="1752600"/>
          </a:xfrm>
        </p:spPr>
        <p:txBody>
          <a:bodyPr/>
          <a:lstStyle/>
          <a:p>
            <a:r>
              <a:rPr lang="en-US" dirty="0" smtClean="0"/>
              <a:t>Jason Niemiec</a:t>
            </a:r>
          </a:p>
          <a:p>
            <a:r>
              <a:rPr lang="en-US" dirty="0" smtClean="0"/>
              <a:t>EDUC 604 Reading in the Content Area</a:t>
            </a:r>
          </a:p>
          <a:p>
            <a:r>
              <a:rPr lang="en-US" dirty="0" smtClean="0"/>
              <a:t>Holy Family University</a:t>
            </a:r>
          </a:p>
          <a:p>
            <a:r>
              <a:rPr lang="en-US" dirty="0" smtClean="0"/>
              <a:t>Dr. Gross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22860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04.06.10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 Forced 265wpm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Humpty Dumpty sat on a wall</a:t>
            </a:r>
            <a:r>
              <a:rPr lang="en-US" dirty="0" smtClean="0"/>
              <a:t>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Humpty </a:t>
            </a:r>
            <a:r>
              <a:rPr lang="en-US" dirty="0" smtClean="0"/>
              <a:t>Dumpty had a great fall.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All </a:t>
            </a:r>
            <a:r>
              <a:rPr lang="en-US" dirty="0" smtClean="0"/>
              <a:t>the king's horses and all the king's men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Couldn't </a:t>
            </a:r>
            <a:r>
              <a:rPr lang="en-US" dirty="0" smtClean="0"/>
              <a:t>put Humpty together again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xit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4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xit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xit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4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xit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20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 smtClean="0"/>
              <a:t>Where did Humpty Dumpty Sit?</a:t>
            </a:r>
          </a:p>
          <a:p>
            <a:pPr marL="971550" lvl="1" indent="-514350">
              <a:buAutoNum type="alphaLcParenR"/>
            </a:pPr>
            <a:r>
              <a:rPr lang="en-US" sz="2700" dirty="0" smtClean="0"/>
              <a:t>A Wall</a:t>
            </a:r>
          </a:p>
          <a:p>
            <a:pPr marL="971550" lvl="1" indent="-514350">
              <a:buAutoNum type="alphaLcParenR"/>
            </a:pPr>
            <a:r>
              <a:rPr lang="en-US" sz="2700" dirty="0" smtClean="0"/>
              <a:t>A Chair</a:t>
            </a:r>
          </a:p>
          <a:p>
            <a:pPr marL="971550" lvl="1" indent="-514350">
              <a:buAutoNum type="alphaLcParenR"/>
            </a:pPr>
            <a:r>
              <a:rPr lang="en-US" sz="2700" dirty="0" smtClean="0"/>
              <a:t>In Dr. Gross’ class</a:t>
            </a:r>
          </a:p>
          <a:p>
            <a:pPr marL="971550" lvl="1" indent="-514350">
              <a:buAutoNum type="alphaLcParenR"/>
            </a:pPr>
            <a:r>
              <a:rPr lang="en-US" sz="2700" dirty="0" smtClean="0"/>
              <a:t>He was Standing</a:t>
            </a:r>
          </a:p>
          <a:p>
            <a:pPr marL="971550" lvl="1" indent="-514350">
              <a:buNone/>
            </a:pPr>
            <a:endParaRPr lang="en-US" sz="2700" dirty="0" smtClean="0"/>
          </a:p>
          <a:p>
            <a:r>
              <a:rPr lang="en-US" sz="2700" dirty="0" smtClean="0"/>
              <a:t>Who tried to put Humpty Dumpty back together?</a:t>
            </a:r>
            <a:endParaRPr lang="en-US" sz="2700" dirty="0" smtClean="0"/>
          </a:p>
          <a:p>
            <a:pPr marL="971550" lvl="1" indent="-514350">
              <a:buAutoNum type="alphaLcParenR"/>
            </a:pPr>
            <a:r>
              <a:rPr lang="en-US" sz="2700" dirty="0" smtClean="0"/>
              <a:t>Mrs. Butterworth</a:t>
            </a:r>
            <a:endParaRPr lang="en-US" sz="2700" dirty="0" smtClean="0"/>
          </a:p>
          <a:p>
            <a:pPr marL="971550" lvl="1" indent="-514350">
              <a:buAutoNum type="alphaLcParenR"/>
            </a:pPr>
            <a:r>
              <a:rPr lang="en-US" sz="2700" dirty="0" smtClean="0"/>
              <a:t>Bonnie</a:t>
            </a:r>
            <a:endParaRPr lang="en-US" sz="2700" dirty="0" smtClean="0"/>
          </a:p>
          <a:p>
            <a:pPr marL="971550" lvl="1" indent="-514350">
              <a:buAutoNum type="alphaLcParenR"/>
            </a:pPr>
            <a:r>
              <a:rPr lang="en-US" sz="2700" dirty="0" smtClean="0"/>
              <a:t>All the King’s Horses and Men</a:t>
            </a:r>
            <a:endParaRPr lang="en-US" sz="2700" dirty="0" smtClean="0"/>
          </a:p>
          <a:p>
            <a:pPr marL="971550" lvl="1" indent="-514350">
              <a:buAutoNum type="alphaLcParenR"/>
            </a:pPr>
            <a:r>
              <a:rPr lang="en-US" sz="2700" dirty="0" smtClean="0"/>
              <a:t>Nobody</a:t>
            </a:r>
            <a:endParaRPr lang="en-US" sz="2700" dirty="0" smtClean="0"/>
          </a:p>
          <a:p>
            <a:pPr marL="971550" lvl="1" indent="-514350">
              <a:buNone/>
            </a:pPr>
            <a:endParaRPr lang="en-US" dirty="0" smtClean="0"/>
          </a:p>
        </p:txBody>
      </p:sp>
      <p:pic>
        <p:nvPicPr>
          <p:cNvPr id="3074" name="Picture 2" descr="C:\Documents and Settings\Jason\Local Settings\Temporary Internet Files\Content.IE5\5G4B01GD\MCj042406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914400"/>
            <a:ext cx="4701897" cy="47863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Internet: Hyperlinks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Hyperlinks</a:t>
            </a:r>
            <a:r>
              <a:rPr lang="en-US" dirty="0" smtClean="0"/>
              <a:t> are a useful tool!</a:t>
            </a:r>
          </a:p>
          <a:p>
            <a:r>
              <a:rPr lang="en-US" dirty="0" smtClean="0"/>
              <a:t>Provide support for vocabulary challenges</a:t>
            </a:r>
          </a:p>
          <a:p>
            <a:r>
              <a:rPr lang="en-US" dirty="0" smtClean="0"/>
              <a:t>Promote higher cognition </a:t>
            </a:r>
            <a:r>
              <a:rPr lang="en-US" sz="1800" dirty="0" smtClean="0"/>
              <a:t>(</a:t>
            </a:r>
            <a:r>
              <a:rPr lang="en-US" sz="1800" dirty="0" err="1" smtClean="0"/>
              <a:t>Vacca</a:t>
            </a:r>
            <a:r>
              <a:rPr lang="en-US" sz="1800" dirty="0" smtClean="0"/>
              <a:t> and </a:t>
            </a:r>
            <a:r>
              <a:rPr lang="en-US" sz="1800" dirty="0" err="1" smtClean="0"/>
              <a:t>Vacca</a:t>
            </a:r>
            <a:r>
              <a:rPr lang="en-US" sz="1800" dirty="0" smtClean="0"/>
              <a:t>, 2008)</a:t>
            </a:r>
          </a:p>
        </p:txBody>
      </p:sp>
      <p:pic>
        <p:nvPicPr>
          <p:cNvPr id="4" name="Picture 3" descr="hyperli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3528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Internet: </a:t>
            </a:r>
            <a:r>
              <a:rPr lang="en-US" dirty="0" err="1" smtClean="0"/>
              <a:t>WebQuests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Structured activities to search certain knowledge on the internet.</a:t>
            </a:r>
          </a:p>
          <a:p>
            <a:r>
              <a:rPr lang="en-US" dirty="0" smtClean="0"/>
              <a:t>Free to browse embedded links</a:t>
            </a:r>
          </a:p>
          <a:p>
            <a:pPr lvl="1"/>
            <a:r>
              <a:rPr lang="en-US" dirty="0" smtClean="0"/>
              <a:t>Gives a sense of freedom, increasing motivation </a:t>
            </a:r>
            <a:r>
              <a:rPr lang="en-US" sz="1800" dirty="0" smtClean="0"/>
              <a:t>(</a:t>
            </a:r>
            <a:r>
              <a:rPr lang="en-US" sz="1800" dirty="0" err="1" smtClean="0"/>
              <a:t>Schweder</a:t>
            </a:r>
            <a:r>
              <a:rPr lang="en-US" sz="1800" dirty="0" smtClean="0"/>
              <a:t> and </a:t>
            </a:r>
            <a:r>
              <a:rPr lang="en-US" sz="1800" dirty="0" err="1" smtClean="0"/>
              <a:t>Wissick</a:t>
            </a:r>
            <a:r>
              <a:rPr lang="en-US" sz="1800" dirty="0" smtClean="0"/>
              <a:t>, 2008)</a:t>
            </a:r>
          </a:p>
          <a:p>
            <a:r>
              <a:rPr lang="en-US" dirty="0" smtClean="0"/>
              <a:t>Can imbed learning and organizational tools</a:t>
            </a:r>
          </a:p>
          <a:p>
            <a:pPr lvl="1"/>
            <a:r>
              <a:rPr lang="en-US" dirty="0" smtClean="0"/>
              <a:t>Helps promote student condition and literacy performance </a:t>
            </a:r>
            <a:r>
              <a:rPr lang="en-US" sz="1800" dirty="0" smtClean="0"/>
              <a:t>(</a:t>
            </a:r>
            <a:r>
              <a:rPr lang="en-US" sz="1800" dirty="0" err="1" smtClean="0"/>
              <a:t>Schweder</a:t>
            </a:r>
            <a:r>
              <a:rPr lang="en-US" sz="1800" dirty="0" smtClean="0"/>
              <a:t> and </a:t>
            </a:r>
            <a:r>
              <a:rPr lang="en-US" sz="1800" dirty="0" err="1" smtClean="0"/>
              <a:t>Wissick</a:t>
            </a:r>
            <a:r>
              <a:rPr lang="en-US" sz="1800" dirty="0" smtClean="0"/>
              <a:t>, 2008; </a:t>
            </a:r>
            <a:r>
              <a:rPr lang="en-US" sz="1800" dirty="0" err="1" smtClean="0"/>
              <a:t>Vacca</a:t>
            </a:r>
            <a:r>
              <a:rPr lang="en-US" sz="1800" dirty="0" smtClean="0"/>
              <a:t> and </a:t>
            </a:r>
            <a:r>
              <a:rPr lang="en-US" sz="1800" dirty="0" err="1" smtClean="0"/>
              <a:t>Vacca</a:t>
            </a:r>
            <a:r>
              <a:rPr lang="en-US" sz="1800" dirty="0" smtClean="0"/>
              <a:t>, 2008)</a:t>
            </a:r>
            <a:endParaRPr lang="en-US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</a:t>
            </a:r>
          </a:p>
          <a:p>
            <a:r>
              <a:rPr lang="en-US" dirty="0" smtClean="0"/>
              <a:t>Not effective for school use</a:t>
            </a:r>
          </a:p>
          <a:p>
            <a:r>
              <a:rPr lang="en-US" dirty="0" smtClean="0"/>
              <a:t>Not everyone can use technology fluently</a:t>
            </a:r>
          </a:p>
          <a:p>
            <a:r>
              <a:rPr lang="en-US" dirty="0" smtClean="0"/>
              <a:t>Not all educators are supporters</a:t>
            </a:r>
          </a:p>
          <a:p>
            <a:r>
              <a:rPr lang="en-US" dirty="0" smtClean="0"/>
              <a:t>Careful with internet</a:t>
            </a:r>
          </a:p>
          <a:p>
            <a:r>
              <a:rPr lang="en-US" dirty="0" err="1" smtClean="0"/>
              <a:t>Glitchy</a:t>
            </a:r>
            <a:endParaRPr lang="en-US" dirty="0" smtClean="0"/>
          </a:p>
        </p:txBody>
      </p:sp>
      <p:pic>
        <p:nvPicPr>
          <p:cNvPr id="1027" name="Picture 3" descr="C:\Documents and Settings\Jason\Local Settings\Temporary Internet Files\Content.IE5\ZT108DL5\MPj044293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107925"/>
            <a:ext cx="2374392" cy="312523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/>
              <a:t>Technology can be a wonderful thing if properly used.</a:t>
            </a:r>
          </a:p>
          <a:p>
            <a:r>
              <a:rPr lang="en-US" sz="2500" dirty="0" smtClean="0"/>
              <a:t>Many resources available</a:t>
            </a:r>
          </a:p>
          <a:p>
            <a:r>
              <a:rPr lang="en-US" sz="2500" dirty="0" smtClean="0"/>
              <a:t>Great way to get students involved in the classroom</a:t>
            </a:r>
          </a:p>
          <a:p>
            <a:r>
              <a:rPr lang="en-US" sz="2500" dirty="0" smtClean="0"/>
              <a:t>Applications will continue to improve </a:t>
            </a:r>
            <a:r>
              <a:rPr lang="en-US" sz="1800" dirty="0" smtClean="0"/>
              <a:t>(</a:t>
            </a:r>
            <a:r>
              <a:rPr lang="en-US" sz="1800" dirty="0" err="1" smtClean="0"/>
              <a:t>Ediger</a:t>
            </a:r>
            <a:r>
              <a:rPr lang="en-US" sz="1800" dirty="0" smtClean="0"/>
              <a:t>, 2002)</a:t>
            </a:r>
          </a:p>
          <a:p>
            <a:r>
              <a:rPr lang="en-US" sz="2500" dirty="0" smtClean="0"/>
              <a:t>Problems with decrease as people debug and more technology is integrated into classrooms</a:t>
            </a:r>
          </a:p>
          <a:p>
            <a:r>
              <a:rPr lang="en-US" sz="2500" dirty="0" smtClean="0"/>
              <a:t>Teachers should incorporate Technology</a:t>
            </a:r>
          </a:p>
          <a:p>
            <a:pPr lvl="1"/>
            <a:r>
              <a:rPr lang="en-US" sz="2500" dirty="0" smtClean="0"/>
              <a:t>Help students prepare for the world</a:t>
            </a:r>
          </a:p>
          <a:p>
            <a:pPr lvl="1"/>
            <a:r>
              <a:rPr lang="en-US" sz="2500" dirty="0" smtClean="0"/>
              <a:t>Promote outstanding educational standards</a:t>
            </a:r>
          </a:p>
          <a:p>
            <a:pPr lvl="1"/>
            <a:r>
              <a:rPr lang="en-US" sz="2500" dirty="0" smtClean="0"/>
              <a:t>Provide an exceptional education to our Students!</a:t>
            </a:r>
            <a:endParaRPr lang="en-US" sz="2500" dirty="0"/>
          </a:p>
        </p:txBody>
      </p:sp>
      <p:pic>
        <p:nvPicPr>
          <p:cNvPr id="2051" name="Picture 3" descr="C:\Documents and Settings\Jason\Local Settings\Temporary Internet Files\Content.IE5\RN2KTTQU\MCj041154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971800"/>
            <a:ext cx="1838325" cy="1841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100" dirty="0" smtClean="0"/>
              <a:t>Anderson, Rebecca &amp; </a:t>
            </a:r>
            <a:r>
              <a:rPr lang="en-US" sz="1100" dirty="0" err="1" smtClean="0"/>
              <a:t>Balajthy</a:t>
            </a:r>
            <a:r>
              <a:rPr lang="en-US" sz="1100" dirty="0" smtClean="0"/>
              <a:t>, Ernest (2009, March).  Stories About Struggling Readers and Technology.  The Reading Teacher, 62(6), 540-542.  </a:t>
            </a:r>
            <a:r>
              <a:rPr lang="en-US" sz="1100" dirty="0" err="1" smtClean="0"/>
              <a:t>doi</a:t>
            </a:r>
            <a:r>
              <a:rPr lang="en-US" sz="1100" dirty="0" smtClean="0"/>
              <a:t>:  10.1598/RT.62.6.9</a:t>
            </a:r>
          </a:p>
          <a:p>
            <a:pPr>
              <a:buNone/>
            </a:pPr>
            <a:endParaRPr lang="en-US" sz="1100" dirty="0" smtClean="0"/>
          </a:p>
          <a:p>
            <a:r>
              <a:rPr lang="en-US" sz="1100" dirty="0" err="1" smtClean="0"/>
              <a:t>Ediger</a:t>
            </a:r>
            <a:r>
              <a:rPr lang="en-US" sz="1100" dirty="0" smtClean="0"/>
              <a:t>, Marlow (2002).  Computers, Technology, and the Reading Curriculum.  Retrieved from ERIC Database (ED 4468 442).</a:t>
            </a:r>
          </a:p>
          <a:p>
            <a:pPr>
              <a:buNone/>
            </a:pPr>
            <a:endParaRPr lang="en-US" sz="1100" dirty="0" smtClean="0"/>
          </a:p>
          <a:p>
            <a:r>
              <a:rPr lang="en-US" sz="1100" dirty="0" err="1" smtClean="0"/>
              <a:t>Husni</a:t>
            </a:r>
            <a:r>
              <a:rPr lang="en-US" sz="1100" dirty="0" smtClean="0"/>
              <a:t>, </a:t>
            </a:r>
            <a:r>
              <a:rPr lang="en-US" sz="1100" dirty="0" err="1" smtClean="0"/>
              <a:t>Husniza</a:t>
            </a:r>
            <a:r>
              <a:rPr lang="en-US" sz="1100" dirty="0" smtClean="0"/>
              <a:t> &amp; </a:t>
            </a:r>
            <a:r>
              <a:rPr lang="en-US" sz="1100" dirty="0" err="1" smtClean="0"/>
              <a:t>Jamaludin</a:t>
            </a:r>
            <a:r>
              <a:rPr lang="en-US" sz="1100" dirty="0" smtClean="0"/>
              <a:t>, </a:t>
            </a:r>
            <a:r>
              <a:rPr lang="en-US" sz="1100" dirty="0" err="1" smtClean="0"/>
              <a:t>Zulikha</a:t>
            </a:r>
            <a:r>
              <a:rPr lang="en-US" sz="1100" dirty="0" smtClean="0"/>
              <a:t> (2009, June).  ASR Technology for Children with Dyslexia: Enabling immediate intervention to support reading in </a:t>
            </a:r>
            <a:r>
              <a:rPr lang="en-US" sz="1100" dirty="0" err="1" smtClean="0"/>
              <a:t>Bahasa</a:t>
            </a:r>
            <a:r>
              <a:rPr lang="en-US" sz="1100" dirty="0" smtClean="0"/>
              <a:t> </a:t>
            </a:r>
            <a:r>
              <a:rPr lang="en-US" sz="1100" dirty="0" err="1" smtClean="0"/>
              <a:t>Melayu</a:t>
            </a:r>
            <a:r>
              <a:rPr lang="en-US" sz="1100" dirty="0" smtClean="0"/>
              <a:t>. US-China Education Review , 6(6), 64-70.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Kolowich</a:t>
            </a:r>
            <a:r>
              <a:rPr lang="en-US" sz="1100" dirty="0" smtClean="0"/>
              <a:t>, Steve (2010, February 23).  News: Highlighting E-Readers - Inside Higher Ed.  Retrieved from http://www.insidehighered.com/layout/set/print/news/2010/02/23/ereaders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Mechling</a:t>
            </a:r>
            <a:r>
              <a:rPr lang="en-US" sz="1100" dirty="0" smtClean="0"/>
              <a:t>, Linda C., </a:t>
            </a:r>
            <a:r>
              <a:rPr lang="en-US" sz="1100" dirty="0" err="1" smtClean="0"/>
              <a:t>Gast</a:t>
            </a:r>
            <a:r>
              <a:rPr lang="en-US" sz="1100" dirty="0" smtClean="0"/>
              <a:t>, David L., &amp; </a:t>
            </a:r>
            <a:r>
              <a:rPr lang="en-US" sz="1100" dirty="0" err="1" smtClean="0"/>
              <a:t>Krupa</a:t>
            </a:r>
            <a:r>
              <a:rPr lang="en-US" sz="1100" dirty="0" smtClean="0"/>
              <a:t>, Kristin (2007, November).  Impact of SMART Board Technology: An Investigation of Sight Word Reading and Observational Learning.  Journal of Autism and Developmental Disorders, 37(10), 1869-82. </a:t>
            </a:r>
            <a:r>
              <a:rPr lang="en-US" sz="1100" dirty="0" err="1" smtClean="0"/>
              <a:t>doi</a:t>
            </a:r>
            <a:r>
              <a:rPr lang="en-US" sz="1100" dirty="0" smtClean="0"/>
              <a:t>: 10.1007/s10803-007-0361-9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Mechling</a:t>
            </a:r>
            <a:r>
              <a:rPr lang="en-US" sz="1100" dirty="0" smtClean="0"/>
              <a:t>, Linda C., </a:t>
            </a:r>
            <a:r>
              <a:rPr lang="en-US" sz="1100" dirty="0" err="1" smtClean="0"/>
              <a:t>Gast</a:t>
            </a:r>
            <a:r>
              <a:rPr lang="en-US" sz="1100" dirty="0" smtClean="0"/>
              <a:t>, David L., &amp; </a:t>
            </a:r>
            <a:r>
              <a:rPr lang="en-US" sz="1100" dirty="0" err="1" smtClean="0"/>
              <a:t>Krupa</a:t>
            </a:r>
            <a:r>
              <a:rPr lang="en-US" sz="1100" dirty="0" smtClean="0"/>
              <a:t>, Kristin (2008).  Comparison of the Effects of SMART Board Technology and Flash Card Instruction on Sight Word Recognition and Observational Learning.  Journal of Special Education Technology, 23(1) p. 34-46.  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Schweder</a:t>
            </a:r>
            <a:r>
              <a:rPr lang="en-US" sz="1100" dirty="0" smtClean="0"/>
              <a:t> Windy &amp; </a:t>
            </a:r>
            <a:r>
              <a:rPr lang="en-US" sz="1100" dirty="0" err="1" smtClean="0"/>
              <a:t>Wissick</a:t>
            </a:r>
            <a:r>
              <a:rPr lang="en-US" sz="1100" dirty="0" smtClean="0"/>
              <a:t>, Cheryl A.  (2008). Content Area Applications. Journal of Special Education Technology, 23(4), 53-61.</a:t>
            </a:r>
          </a:p>
          <a:p>
            <a:pPr>
              <a:buNone/>
            </a:pPr>
            <a:r>
              <a:rPr lang="en-US" sz="1100" dirty="0" smtClean="0"/>
              <a:t> </a:t>
            </a:r>
          </a:p>
          <a:p>
            <a:r>
              <a:rPr lang="en-US" sz="1100" dirty="0" err="1" smtClean="0"/>
              <a:t>Sokal</a:t>
            </a:r>
            <a:r>
              <a:rPr lang="en-US" sz="1100" dirty="0" smtClean="0"/>
              <a:t>, Laura &amp; Katz, Herb (2008, April).  Effects of Technology and Male Teachers on Boy’s Reading.  Australian Journal of Education, 52(1), 81-94.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StepWare</a:t>
            </a:r>
            <a:r>
              <a:rPr lang="en-US" sz="1100" dirty="0" smtClean="0"/>
              <a:t> (2010).  Targeting Specific Challenges.  Ace Reader: Electrifying Your Mind.  Retrieved from http://www.acereader.com/education/</a:t>
            </a:r>
          </a:p>
          <a:p>
            <a:endParaRPr lang="en-US" sz="1100" dirty="0" smtClean="0"/>
          </a:p>
          <a:p>
            <a:r>
              <a:rPr lang="en-US" sz="1100" dirty="0" err="1" smtClean="0"/>
              <a:t>Vacca</a:t>
            </a:r>
            <a:r>
              <a:rPr lang="en-US" sz="1100" dirty="0" smtClean="0"/>
              <a:t>, Richard T. &amp; </a:t>
            </a:r>
            <a:r>
              <a:rPr lang="en-US" sz="1100" dirty="0" err="1" smtClean="0"/>
              <a:t>Vacca</a:t>
            </a:r>
            <a:r>
              <a:rPr lang="en-US" sz="1100" dirty="0" smtClean="0"/>
              <a:t>, Jo Anne L. (2008). Content Area Reading: Literacy and Learning Across the Curriculum.  New York: Pearson.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 dirty="0" smtClean="0"/>
              <a:t>Why should we use Technology?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 smtClean="0"/>
              <a:t>Using a variety of technological can improve fluency and comprehension </a:t>
            </a:r>
            <a:r>
              <a:rPr lang="en-US" sz="1800" dirty="0" smtClean="0"/>
              <a:t>(Anderson and </a:t>
            </a:r>
            <a:r>
              <a:rPr lang="en-US" sz="1800" dirty="0" err="1" smtClean="0"/>
              <a:t>Balajthy</a:t>
            </a:r>
            <a:r>
              <a:rPr lang="en-US" sz="1800" dirty="0" smtClean="0"/>
              <a:t>, 2009; </a:t>
            </a:r>
            <a:r>
              <a:rPr lang="en-US" sz="1800" dirty="0" err="1" smtClean="0"/>
              <a:t>Ediger</a:t>
            </a:r>
            <a:r>
              <a:rPr lang="en-US" sz="1800" dirty="0" smtClean="0"/>
              <a:t>, 2002; </a:t>
            </a:r>
            <a:r>
              <a:rPr lang="en-US" sz="1800" dirty="0" err="1" smtClean="0"/>
              <a:t>Schweder</a:t>
            </a:r>
            <a:r>
              <a:rPr lang="en-US" sz="1800" dirty="0" smtClean="0"/>
              <a:t> and </a:t>
            </a:r>
            <a:r>
              <a:rPr lang="en-US" sz="1800" dirty="0" err="1" smtClean="0"/>
              <a:t>Wissick</a:t>
            </a:r>
            <a:r>
              <a:rPr lang="en-US" sz="1800" dirty="0" smtClean="0"/>
              <a:t>, 2008; </a:t>
            </a:r>
            <a:r>
              <a:rPr lang="en-US" sz="1800" dirty="0" err="1" smtClean="0"/>
              <a:t>Vacca</a:t>
            </a:r>
            <a:r>
              <a:rPr lang="en-US" sz="1800" dirty="0" smtClean="0"/>
              <a:t> and </a:t>
            </a:r>
            <a:r>
              <a:rPr lang="en-US" sz="1800" dirty="0" err="1" smtClean="0"/>
              <a:t>Vacca</a:t>
            </a:r>
            <a:r>
              <a:rPr lang="en-US" sz="1800" dirty="0" smtClean="0"/>
              <a:t>, 2008)</a:t>
            </a:r>
          </a:p>
          <a:p>
            <a:r>
              <a:rPr lang="en-US" sz="2700" dirty="0" smtClean="0"/>
              <a:t>Greater chance for retention if technology is used in the reading curriculum </a:t>
            </a:r>
            <a:r>
              <a:rPr lang="en-US" sz="1800" dirty="0" smtClean="0"/>
              <a:t>(</a:t>
            </a:r>
            <a:r>
              <a:rPr lang="en-US" sz="1800" dirty="0" err="1" smtClean="0"/>
              <a:t>Ediger</a:t>
            </a:r>
            <a:r>
              <a:rPr lang="en-US" sz="1800" dirty="0" smtClean="0"/>
              <a:t>, 2002)</a:t>
            </a:r>
          </a:p>
          <a:p>
            <a:r>
              <a:rPr lang="en-US" sz="2700" dirty="0" smtClean="0"/>
              <a:t>A number of students prefer learning with technology over alternative methods </a:t>
            </a:r>
            <a:r>
              <a:rPr lang="en-US" sz="1800" dirty="0" smtClean="0"/>
              <a:t>(</a:t>
            </a:r>
            <a:r>
              <a:rPr lang="en-US" sz="1800" dirty="0" err="1" smtClean="0"/>
              <a:t>Mechling</a:t>
            </a:r>
            <a:r>
              <a:rPr lang="en-US" sz="1800" dirty="0" smtClean="0"/>
              <a:t>, </a:t>
            </a:r>
            <a:r>
              <a:rPr lang="en-US" sz="1800" dirty="0" err="1" smtClean="0"/>
              <a:t>Gast</a:t>
            </a:r>
            <a:r>
              <a:rPr lang="en-US" sz="1800" dirty="0" smtClean="0"/>
              <a:t>, and </a:t>
            </a:r>
            <a:r>
              <a:rPr lang="en-US" sz="1800" dirty="0" err="1" smtClean="0"/>
              <a:t>Krupa</a:t>
            </a:r>
            <a:r>
              <a:rPr lang="en-US" sz="1800" dirty="0" smtClean="0"/>
              <a:t>, 2007; </a:t>
            </a:r>
            <a:r>
              <a:rPr lang="en-US" sz="1800" dirty="0" err="1" smtClean="0"/>
              <a:t>Schweder</a:t>
            </a:r>
            <a:r>
              <a:rPr lang="en-US" sz="1800" dirty="0" smtClean="0"/>
              <a:t> and </a:t>
            </a:r>
            <a:r>
              <a:rPr lang="en-US" sz="1800" dirty="0" err="1" smtClean="0"/>
              <a:t>Wissick</a:t>
            </a:r>
            <a:r>
              <a:rPr lang="en-US" sz="1800" dirty="0" smtClean="0"/>
              <a:t>, 2008)</a:t>
            </a:r>
          </a:p>
          <a:p>
            <a:r>
              <a:rPr lang="en-US" sz="2700" dirty="0" smtClean="0"/>
              <a:t>Technology alone cannot have drastic effects on students, but when paired with proven teaching methods, it becomes a valuable resource for teachers </a:t>
            </a:r>
            <a:r>
              <a:rPr lang="en-US" sz="1800" dirty="0" smtClean="0"/>
              <a:t>(</a:t>
            </a:r>
            <a:r>
              <a:rPr lang="en-US" sz="1800" dirty="0" err="1" smtClean="0"/>
              <a:t>Sokal</a:t>
            </a:r>
            <a:r>
              <a:rPr lang="en-US" sz="1800" dirty="0" smtClean="0"/>
              <a:t> and Katz, 2008)</a:t>
            </a:r>
          </a:p>
          <a:p>
            <a:r>
              <a:rPr lang="en-US" sz="2700" dirty="0" smtClean="0"/>
              <a:t>Highly interactive and promotes motivation</a:t>
            </a:r>
            <a:endParaRPr lang="en-US" sz="2700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Therefore, Teachers…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685800"/>
          <a:ext cx="822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620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Hardware: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/>
              <a:t>Interactive whiteboard</a:t>
            </a:r>
          </a:p>
          <a:p>
            <a:r>
              <a:rPr lang="en-US" sz="2300" dirty="0" smtClean="0"/>
              <a:t>Presents lesson on large 	screen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while using sounds, videos, and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internet</a:t>
            </a:r>
          </a:p>
          <a:p>
            <a:r>
              <a:rPr lang="en-US" sz="2300" dirty="0" smtClean="0"/>
              <a:t>In a study by </a:t>
            </a:r>
            <a:r>
              <a:rPr lang="en-US" sz="2300" dirty="0" err="1" smtClean="0"/>
              <a:t>Mechling</a:t>
            </a:r>
            <a:r>
              <a:rPr lang="en-US" sz="2300" dirty="0" smtClean="0"/>
              <a:t>,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err="1" smtClean="0"/>
              <a:t>Gast</a:t>
            </a:r>
            <a:r>
              <a:rPr lang="en-US" sz="2300" dirty="0" smtClean="0"/>
              <a:t>, and </a:t>
            </a:r>
            <a:r>
              <a:rPr lang="en-US" sz="2300" dirty="0" err="1" smtClean="0"/>
              <a:t>Krupa</a:t>
            </a:r>
            <a:r>
              <a:rPr lang="en-US" sz="2300" dirty="0" smtClean="0"/>
              <a:t> (2008),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moderately disabled students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were able to learn words more effectively and with greater accuracy on the SMART Board than when taught using Flash Cards.</a:t>
            </a:r>
          </a:p>
          <a:p>
            <a:r>
              <a:rPr lang="en-US" sz="2300" dirty="0" smtClean="0"/>
              <a:t>Students are able to match objects to printed words and vise versa more effectively </a:t>
            </a:r>
            <a:r>
              <a:rPr lang="en-US" sz="1800" dirty="0" smtClean="0"/>
              <a:t>(</a:t>
            </a:r>
            <a:r>
              <a:rPr lang="en-US" sz="1800" dirty="0" err="1" smtClean="0"/>
              <a:t>Mechling</a:t>
            </a:r>
            <a:r>
              <a:rPr lang="en-US" sz="1800" dirty="0" smtClean="0"/>
              <a:t>, </a:t>
            </a:r>
            <a:r>
              <a:rPr lang="en-US" sz="1800" dirty="0" err="1" smtClean="0"/>
              <a:t>Gast</a:t>
            </a:r>
            <a:r>
              <a:rPr lang="en-US" sz="1800" dirty="0" smtClean="0"/>
              <a:t>, and </a:t>
            </a:r>
            <a:r>
              <a:rPr lang="en-US" sz="1800" dirty="0" err="1" smtClean="0"/>
              <a:t>Krupa</a:t>
            </a:r>
            <a:r>
              <a:rPr lang="en-US" sz="1800" dirty="0" smtClean="0"/>
              <a:t>, 2007)</a:t>
            </a:r>
          </a:p>
          <a:p>
            <a:r>
              <a:rPr lang="en-US" sz="2300" dirty="0" smtClean="0"/>
              <a:t>Makes learning materials “come alive” </a:t>
            </a:r>
            <a:r>
              <a:rPr lang="en-US" sz="1600" dirty="0" smtClean="0"/>
              <a:t>(Williams and </a:t>
            </a:r>
            <a:r>
              <a:rPr lang="en-US" sz="1600" dirty="0" err="1" smtClean="0"/>
              <a:t>McClintic</a:t>
            </a:r>
            <a:r>
              <a:rPr lang="en-US" sz="1600" dirty="0" smtClean="0"/>
              <a:t> as cited in </a:t>
            </a:r>
            <a:r>
              <a:rPr lang="en-US" sz="1600" dirty="0" err="1" smtClean="0"/>
              <a:t>Mechling</a:t>
            </a:r>
            <a:r>
              <a:rPr lang="en-US" sz="1600" dirty="0" smtClean="0"/>
              <a:t>, </a:t>
            </a:r>
            <a:r>
              <a:rPr lang="en-US" sz="1600" dirty="0" err="1" smtClean="0"/>
              <a:t>Gast</a:t>
            </a:r>
            <a:r>
              <a:rPr lang="en-US" sz="1600" dirty="0" smtClean="0"/>
              <a:t> and </a:t>
            </a:r>
            <a:r>
              <a:rPr lang="en-US" sz="1600" dirty="0" err="1" smtClean="0"/>
              <a:t>Krupa</a:t>
            </a:r>
            <a:r>
              <a:rPr lang="en-US" sz="1600" dirty="0" smtClean="0"/>
              <a:t>, 2008, pg 44)</a:t>
            </a:r>
            <a:endParaRPr lang="en-US" sz="1600" dirty="0"/>
          </a:p>
        </p:txBody>
      </p:sp>
      <p:pic>
        <p:nvPicPr>
          <p:cNvPr id="4" name="Picture 3" descr="SMART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533400"/>
            <a:ext cx="4343400" cy="324233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Hardware: Electronic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/>
              <a:t>E-Books have electronic text displayed on a devise</a:t>
            </a:r>
          </a:p>
          <a:p>
            <a:r>
              <a:rPr lang="en-US" sz="2300" dirty="0" smtClean="0"/>
              <a:t>Slightly smaller than a standard textbook, but functions like a real book</a:t>
            </a:r>
          </a:p>
          <a:p>
            <a:r>
              <a:rPr lang="en-US" sz="2300" dirty="0" smtClean="0"/>
              <a:t>Eliminates students having to carry many large textbooks</a:t>
            </a:r>
          </a:p>
          <a:p>
            <a:pPr lvl="1"/>
            <a:r>
              <a:rPr lang="en-US" sz="2300" dirty="0" smtClean="0"/>
              <a:t>Allows students to access reading assignments at any time</a:t>
            </a:r>
          </a:p>
          <a:p>
            <a:pPr lvl="1"/>
            <a:r>
              <a:rPr lang="en-US" sz="2300" dirty="0" smtClean="0"/>
              <a:t>Can’t forget text book</a:t>
            </a:r>
          </a:p>
          <a:p>
            <a:pPr lvl="1"/>
            <a:r>
              <a:rPr lang="en-US" sz="2300" dirty="0" smtClean="0"/>
              <a:t>Forfeit leaving a textbook behind </a:t>
            </a:r>
          </a:p>
          <a:p>
            <a:pPr lvl="1"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because it is too bulky</a:t>
            </a:r>
          </a:p>
          <a:p>
            <a:r>
              <a:rPr lang="en-US" sz="2300" dirty="0" smtClean="0"/>
              <a:t>Longer and more difficult passages are </a:t>
            </a:r>
          </a:p>
          <a:p>
            <a:pPr>
              <a:buNone/>
            </a:pPr>
            <a:r>
              <a:rPr lang="en-US" sz="2300" dirty="0" smtClean="0"/>
              <a:t>	</a:t>
            </a:r>
            <a:r>
              <a:rPr lang="en-US" sz="2300" dirty="0" smtClean="0"/>
              <a:t>read more successfully </a:t>
            </a:r>
            <a:r>
              <a:rPr lang="en-US" sz="1800" dirty="0" smtClean="0"/>
              <a:t>(Greenlee-Moore and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Smith as cited in </a:t>
            </a:r>
            <a:r>
              <a:rPr lang="en-US" sz="1800" dirty="0" err="1" smtClean="0"/>
              <a:t>Vacca</a:t>
            </a:r>
            <a:r>
              <a:rPr lang="en-US" sz="1800" dirty="0" smtClean="0"/>
              <a:t> and </a:t>
            </a:r>
            <a:r>
              <a:rPr lang="en-US" sz="1800" dirty="0" err="1" smtClean="0"/>
              <a:t>Vacca</a:t>
            </a:r>
            <a:r>
              <a:rPr lang="en-US" sz="1800" dirty="0" smtClean="0"/>
              <a:t>, 2008, pg 427)</a:t>
            </a:r>
          </a:p>
          <a:p>
            <a:r>
              <a:rPr lang="en-US" sz="2300" dirty="0" smtClean="0"/>
              <a:t>Students respond positively to </a:t>
            </a:r>
            <a:r>
              <a:rPr lang="en-US" sz="1800" dirty="0" smtClean="0"/>
              <a:t>(</a:t>
            </a:r>
            <a:r>
              <a:rPr lang="en-US" sz="1800" dirty="0" err="1" smtClean="0"/>
              <a:t>Ediger</a:t>
            </a:r>
            <a:r>
              <a:rPr lang="en-US" sz="1800" dirty="0" smtClean="0"/>
              <a:t>, 2002;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Mathews as cited in </a:t>
            </a:r>
            <a:r>
              <a:rPr lang="en-US" sz="1800" dirty="0" err="1" smtClean="0"/>
              <a:t>Vacca</a:t>
            </a:r>
            <a:r>
              <a:rPr lang="en-US" sz="1800" dirty="0" smtClean="0"/>
              <a:t> and </a:t>
            </a:r>
            <a:r>
              <a:rPr lang="en-US" sz="1800" dirty="0" err="1" smtClean="0"/>
              <a:t>Vacca</a:t>
            </a:r>
            <a:r>
              <a:rPr lang="en-US" sz="1800" dirty="0" smtClean="0"/>
              <a:t>, 2008, pg 247)</a:t>
            </a:r>
          </a:p>
          <a:p>
            <a:pPr lvl="1"/>
            <a:endParaRPr lang="en-US" dirty="0"/>
          </a:p>
        </p:txBody>
      </p:sp>
      <p:pic>
        <p:nvPicPr>
          <p:cNvPr id="4" name="Picture 3" descr="E-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3239" y="3124200"/>
            <a:ext cx="2825585" cy="332232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Software: Automatic Speech Recognition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/>
              <a:t>Program that uses a microphone to record voice of a student reading a passage</a:t>
            </a:r>
          </a:p>
          <a:p>
            <a:r>
              <a:rPr lang="en-US" sz="2500" dirty="0" smtClean="0"/>
              <a:t>Analyses the speech in real time and gives instantaneous feedback.</a:t>
            </a:r>
          </a:p>
          <a:p>
            <a:pPr lvl="1"/>
            <a:r>
              <a:rPr lang="en-US" sz="2500" dirty="0" smtClean="0"/>
              <a:t>Points out errors immediately</a:t>
            </a:r>
          </a:p>
          <a:p>
            <a:pPr lvl="1"/>
            <a:r>
              <a:rPr lang="en-US" sz="2500" dirty="0" smtClean="0"/>
              <a:t>Gives immediate suggestions</a:t>
            </a:r>
          </a:p>
          <a:p>
            <a:r>
              <a:rPr lang="en-US" sz="2500" dirty="0" smtClean="0"/>
              <a:t>The sooner corrections are delivered, the more beneficial for students </a:t>
            </a:r>
            <a:r>
              <a:rPr lang="en-US" sz="1800" dirty="0" smtClean="0"/>
              <a:t>(</a:t>
            </a:r>
            <a:r>
              <a:rPr lang="en-US" sz="1800" dirty="0" err="1" smtClean="0"/>
              <a:t>Husni</a:t>
            </a:r>
            <a:r>
              <a:rPr lang="en-US" sz="1800" dirty="0" smtClean="0"/>
              <a:t> and </a:t>
            </a:r>
            <a:r>
              <a:rPr lang="en-US" sz="1800" dirty="0" err="1" smtClean="0"/>
              <a:t>Jamaludin</a:t>
            </a:r>
            <a:r>
              <a:rPr lang="en-US" sz="1800" dirty="0" smtClean="0"/>
              <a:t>, 2009)</a:t>
            </a:r>
          </a:p>
          <a:p>
            <a:r>
              <a:rPr lang="en-US" sz="2500" dirty="0" smtClean="0"/>
              <a:t>Students do not need to manually call for help </a:t>
            </a:r>
          </a:p>
          <a:p>
            <a:pPr>
              <a:buNone/>
            </a:pPr>
            <a:r>
              <a:rPr lang="en-US" sz="2700" dirty="0" smtClean="0"/>
              <a:t>	</a:t>
            </a:r>
            <a:r>
              <a:rPr lang="en-US" sz="1800" dirty="0" smtClean="0"/>
              <a:t>(</a:t>
            </a:r>
            <a:r>
              <a:rPr lang="en-US" sz="1800" dirty="0" err="1" smtClean="0"/>
              <a:t>Husni</a:t>
            </a:r>
            <a:r>
              <a:rPr lang="en-US" sz="1800" dirty="0" smtClean="0"/>
              <a:t> and </a:t>
            </a:r>
            <a:r>
              <a:rPr lang="en-US" sz="1800" dirty="0" err="1" smtClean="0"/>
              <a:t>Jamaludin</a:t>
            </a:r>
            <a:r>
              <a:rPr lang="en-US" sz="1800" dirty="0" smtClean="0"/>
              <a:t>, 2009)</a:t>
            </a:r>
          </a:p>
          <a:p>
            <a:pPr lvl="1"/>
            <a:r>
              <a:rPr lang="en-US" sz="2500" dirty="0" smtClean="0"/>
              <a:t>Eliminates errors going unnoticed</a:t>
            </a:r>
          </a:p>
          <a:p>
            <a:pPr lvl="1"/>
            <a:r>
              <a:rPr lang="en-US" sz="2500" dirty="0" smtClean="0"/>
              <a:t>Becoming a disadvantage to education</a:t>
            </a:r>
            <a:endParaRPr lang="en-US" sz="2500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Software: ARS Cont…</a:t>
            </a:r>
            <a:endParaRPr lang="en-US" dirty="0"/>
          </a:p>
        </p:txBody>
      </p:sp>
      <p:pic>
        <p:nvPicPr>
          <p:cNvPr id="4" name="AR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838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Software: Timed Reading Programs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“Ace Reader” by </a:t>
            </a:r>
            <a:r>
              <a:rPr lang="en-US" dirty="0" err="1" smtClean="0"/>
              <a:t>StepWare</a:t>
            </a:r>
            <a:r>
              <a:rPr lang="en-US" dirty="0" smtClean="0"/>
              <a:t> Inc.</a:t>
            </a:r>
          </a:p>
          <a:p>
            <a:r>
              <a:rPr lang="en-US" dirty="0" smtClean="0"/>
              <a:t>Improves fluency while maintaining comprehension</a:t>
            </a:r>
          </a:p>
          <a:p>
            <a:r>
              <a:rPr lang="en-US" dirty="0" smtClean="0"/>
              <a:t>Reads passage and answer questions</a:t>
            </a:r>
          </a:p>
          <a:p>
            <a:r>
              <a:rPr lang="en-US" dirty="0" smtClean="0"/>
              <a:t>Reading rate and comprehension are charted</a:t>
            </a:r>
          </a:p>
          <a:p>
            <a:r>
              <a:rPr lang="en-US" dirty="0" smtClean="0"/>
              <a:t>Can do eye exercises or forced reading rates</a:t>
            </a:r>
          </a:p>
          <a:p>
            <a:r>
              <a:rPr lang="en-US" dirty="0" smtClean="0"/>
              <a:t>They use a variety of techniques to accommodate different learning styles and disabilities </a:t>
            </a:r>
            <a:r>
              <a:rPr lang="en-US" sz="1800" dirty="0" smtClean="0"/>
              <a:t>(</a:t>
            </a:r>
            <a:r>
              <a:rPr lang="en-US" sz="1800" dirty="0" err="1" smtClean="0"/>
              <a:t>StepWare</a:t>
            </a:r>
            <a:r>
              <a:rPr lang="en-US" sz="1800" dirty="0" smtClean="0"/>
              <a:t>, 2010)</a:t>
            </a:r>
            <a:endParaRPr lang="en-US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ological awakening design template">
  <a:themeElements>
    <a:clrScheme name="Default Design 7">
      <a:dk1>
        <a:srgbClr val="969696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7F7F7F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969696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7F7F7F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Technological awakening design template</Template>
  <TotalTime>92</TotalTime>
  <Words>873</Words>
  <Application>Microsoft Office PowerPoint</Application>
  <PresentationFormat>On-screen Show (4:3)</PresentationFormat>
  <Paragraphs>138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Technological awakening design template</vt:lpstr>
      <vt:lpstr>Technology and Literacy</vt:lpstr>
      <vt:lpstr>Why should we use Technology?</vt:lpstr>
      <vt:lpstr>Therefore, Teachers…</vt:lpstr>
      <vt:lpstr>Technology </vt:lpstr>
      <vt:lpstr>Hardware: SMART Board</vt:lpstr>
      <vt:lpstr>Hardware: Electronic Books</vt:lpstr>
      <vt:lpstr>Software: Automatic Speech Recognition</vt:lpstr>
      <vt:lpstr>Software: ARS Cont…</vt:lpstr>
      <vt:lpstr>Software: Timed Reading Programs</vt:lpstr>
      <vt:lpstr>Practice: Forced 265wpm</vt:lpstr>
      <vt:lpstr>Questions</vt:lpstr>
      <vt:lpstr>Internet: Hyperlinks</vt:lpstr>
      <vt:lpstr>Internet: WebQuests</vt:lpstr>
      <vt:lpstr>Problems and Challenges</vt:lpstr>
      <vt:lpstr>Overall…</vt:lpstr>
      <vt:lpstr>Works Cited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and Literacy</dc:title>
  <dc:subject/>
  <dc:creator>J </dc:creator>
  <cp:keywords/>
  <dc:description/>
  <cp:lastModifiedBy>J </cp:lastModifiedBy>
  <cp:revision>15</cp:revision>
  <cp:lastPrinted>1601-01-01T00:00:00Z</cp:lastPrinted>
  <dcterms:created xsi:type="dcterms:W3CDTF">2010-04-06T00:43:11Z</dcterms:created>
  <dcterms:modified xsi:type="dcterms:W3CDTF">2010-04-06T02:16:21Z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TC010902901033</vt:lpwstr>
  </property>
</Properties>
</file>